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 id="261" r:id="rId3"/>
    <p:sldId id="285" r:id="rId4"/>
    <p:sldId id="275" r:id="rId5"/>
    <p:sldId id="274" r:id="rId6"/>
    <p:sldId id="263" r:id="rId7"/>
    <p:sldId id="287" r:id="rId8"/>
    <p:sldId id="277" r:id="rId9"/>
    <p:sldId id="290" r:id="rId10"/>
    <p:sldId id="288" r:id="rId11"/>
    <p:sldId id="293" r:id="rId12"/>
    <p:sldId id="296" r:id="rId13"/>
    <p:sldId id="294" r:id="rId14"/>
    <p:sldId id="297" r:id="rId15"/>
    <p:sldId id="280" r:id="rId16"/>
    <p:sldId id="295"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3" d="100"/>
          <a:sy n="63" d="100"/>
        </p:scale>
        <p:origin x="6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85F7B-CFCD-42F7-8CDA-2EDBBE07AA82}" type="doc">
      <dgm:prSet loTypeId="urn:microsoft.com/office/officeart/2005/8/layout/bProcess3" loCatId="process" qsTypeId="urn:microsoft.com/office/officeart/2005/8/quickstyle/simple1" qsCatId="simple" csTypeId="urn:microsoft.com/office/officeart/2005/8/colors/accent0_1" csCatId="mainScheme" phldr="1"/>
      <dgm:spPr/>
      <dgm:t>
        <a:bodyPr/>
        <a:lstStyle/>
        <a:p>
          <a:endParaRPr lang="en-IN"/>
        </a:p>
      </dgm:t>
    </dgm:pt>
    <dgm:pt modelId="{8870AB80-0E38-462C-9855-505C2DC9AC70}">
      <dgm:prSet/>
      <dgm:spPr>
        <a:xfrm>
          <a:off x="1635" y="3272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None/>
          </a:pPr>
          <a:r>
            <a:rPr lang="en-IN">
              <a:solidFill>
                <a:srgbClr val="000000">
                  <a:hueOff val="0"/>
                  <a:satOff val="0"/>
                  <a:lumOff val="0"/>
                  <a:alphaOff val="0"/>
                </a:srgbClr>
              </a:solidFill>
              <a:latin typeface="EYInterstate Light"/>
              <a:ea typeface="+mn-ea"/>
              <a:cs typeface="+mn-cs"/>
            </a:rPr>
            <a:t>1997</a:t>
          </a:r>
        </a:p>
      </dgm:t>
    </dgm:pt>
    <dgm:pt modelId="{CA62E148-7156-4E33-AC31-7FBABE3858F4}" type="parTrans" cxnId="{3529CA9F-7203-40BB-8D8C-89E9C985E9AC}">
      <dgm:prSet/>
      <dgm:spPr/>
      <dgm:t>
        <a:bodyPr/>
        <a:lstStyle/>
        <a:p>
          <a:endParaRPr lang="en-IN"/>
        </a:p>
      </dgm:t>
    </dgm:pt>
    <dgm:pt modelId="{661E4F12-4D90-4B6B-9680-D98DD78E9715}" type="sibTrans" cxnId="{3529CA9F-7203-40BB-8D8C-89E9C985E9AC}">
      <dgm:prSet/>
      <dgm:spPr>
        <a:xfrm>
          <a:off x="1751280" y="807000"/>
          <a:ext cx="372232" cy="91440"/>
        </a:xfrm>
        <a:custGeom>
          <a:avLst/>
          <a:gdLst/>
          <a:ahLst/>
          <a:cxnLst/>
          <a:rect l="0" t="0" r="0" b="0"/>
          <a:pathLst>
            <a:path>
              <a:moveTo>
                <a:pt x="0" y="45720"/>
              </a:moveTo>
              <a:lnTo>
                <a:pt x="372232" y="45720"/>
              </a:lnTo>
            </a:path>
          </a:pathLst>
        </a:custGeom>
        <a:noFill/>
        <a:ln w="6350" cap="flat" cmpd="sng" algn="ctr">
          <a:solidFill>
            <a:srgbClr val="000000">
              <a:hueOff val="0"/>
              <a:satOff val="0"/>
              <a:lumOff val="0"/>
              <a:alphaOff val="0"/>
            </a:srgbClr>
          </a:solidFill>
          <a:prstDash val="solid"/>
          <a:miter lim="800000"/>
          <a:tailEnd type="arrow"/>
        </a:ln>
        <a:effectLst/>
      </dgm:spPr>
      <dgm:t>
        <a:bodyPr/>
        <a:lstStyle/>
        <a:p>
          <a:pPr>
            <a:buNone/>
          </a:pPr>
          <a:endParaRPr lang="en-IN">
            <a:solidFill>
              <a:srgbClr val="000000">
                <a:hueOff val="0"/>
                <a:satOff val="0"/>
                <a:lumOff val="0"/>
                <a:alphaOff val="0"/>
              </a:srgbClr>
            </a:solidFill>
            <a:latin typeface="Avenir Next LT Pro Light"/>
            <a:ea typeface="+mn-ea"/>
            <a:cs typeface="+mn-cs"/>
          </a:endParaRPr>
        </a:p>
      </dgm:t>
    </dgm:pt>
    <dgm:pt modelId="{A9A7D22D-DDAE-4663-812B-8923423E4D3B}">
      <dgm:prSet/>
      <dgm:spPr>
        <a:xfrm>
          <a:off x="1635" y="3272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Char char="•"/>
          </a:pPr>
          <a:r>
            <a:rPr lang="en-IN">
              <a:solidFill>
                <a:srgbClr val="000000">
                  <a:hueOff val="0"/>
                  <a:satOff val="0"/>
                  <a:lumOff val="0"/>
                  <a:alphaOff val="0"/>
                </a:srgbClr>
              </a:solidFill>
              <a:latin typeface="EYInterstate Light"/>
              <a:ea typeface="+mn-ea"/>
              <a:cs typeface="+mn-cs"/>
            </a:rPr>
            <a:t>Started as Correspondent in Sahara News Network</a:t>
          </a:r>
        </a:p>
      </dgm:t>
    </dgm:pt>
    <dgm:pt modelId="{76E74957-7FAF-4489-B7D8-14C036A9CA78}" type="parTrans" cxnId="{1886DC9A-EED2-49C8-90D5-DC3AB8229157}">
      <dgm:prSet/>
      <dgm:spPr/>
      <dgm:t>
        <a:bodyPr/>
        <a:lstStyle/>
        <a:p>
          <a:endParaRPr lang="en-IN"/>
        </a:p>
      </dgm:t>
    </dgm:pt>
    <dgm:pt modelId="{142888F3-4AC7-4114-A7A3-51B43FCD26F7}" type="sibTrans" cxnId="{1886DC9A-EED2-49C8-90D5-DC3AB8229157}">
      <dgm:prSet/>
      <dgm:spPr/>
      <dgm:t>
        <a:bodyPr/>
        <a:lstStyle/>
        <a:p>
          <a:endParaRPr lang="en-IN"/>
        </a:p>
      </dgm:t>
    </dgm:pt>
    <dgm:pt modelId="{F5128C02-88A5-42E7-865E-382A6E37A484}">
      <dgm:prSet/>
      <dgm:spPr>
        <a:xfrm>
          <a:off x="2155913" y="3272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None/>
          </a:pPr>
          <a:r>
            <a:rPr lang="en-IN" dirty="0">
              <a:solidFill>
                <a:srgbClr val="000000">
                  <a:hueOff val="0"/>
                  <a:satOff val="0"/>
                  <a:lumOff val="0"/>
                  <a:alphaOff val="0"/>
                </a:srgbClr>
              </a:solidFill>
              <a:latin typeface="EYInterstate Light"/>
              <a:ea typeface="+mn-ea"/>
              <a:cs typeface="+mn-cs"/>
            </a:rPr>
            <a:t>2002</a:t>
          </a:r>
        </a:p>
      </dgm:t>
    </dgm:pt>
    <dgm:pt modelId="{3B228C1A-CED7-413C-B531-8933BC3A3E2D}" type="parTrans" cxnId="{1AF335D5-9CB1-4A3E-A326-0E77E4842572}">
      <dgm:prSet/>
      <dgm:spPr/>
      <dgm:t>
        <a:bodyPr/>
        <a:lstStyle/>
        <a:p>
          <a:endParaRPr lang="en-IN"/>
        </a:p>
      </dgm:t>
    </dgm:pt>
    <dgm:pt modelId="{D789A365-9C86-43B4-87A7-567741B505ED}" type="sibTrans" cxnId="{1AF335D5-9CB1-4A3E-A326-0E77E4842572}">
      <dgm:prSet/>
      <dgm:spPr>
        <a:xfrm>
          <a:off x="3905559" y="807000"/>
          <a:ext cx="372232" cy="91440"/>
        </a:xfrm>
        <a:custGeom>
          <a:avLst/>
          <a:gdLst/>
          <a:ahLst/>
          <a:cxnLst/>
          <a:rect l="0" t="0" r="0" b="0"/>
          <a:pathLst>
            <a:path>
              <a:moveTo>
                <a:pt x="0" y="45720"/>
              </a:moveTo>
              <a:lnTo>
                <a:pt x="372232" y="45720"/>
              </a:lnTo>
            </a:path>
          </a:pathLst>
        </a:custGeom>
        <a:noFill/>
        <a:ln w="6350" cap="flat" cmpd="sng" algn="ctr">
          <a:solidFill>
            <a:srgbClr val="000000">
              <a:hueOff val="0"/>
              <a:satOff val="0"/>
              <a:lumOff val="0"/>
              <a:alphaOff val="0"/>
            </a:srgbClr>
          </a:solidFill>
          <a:prstDash val="solid"/>
          <a:miter lim="800000"/>
          <a:tailEnd type="arrow"/>
        </a:ln>
        <a:effectLst/>
      </dgm:spPr>
      <dgm:t>
        <a:bodyPr/>
        <a:lstStyle/>
        <a:p>
          <a:pPr>
            <a:buNone/>
          </a:pPr>
          <a:endParaRPr lang="en-IN">
            <a:solidFill>
              <a:srgbClr val="000000">
                <a:hueOff val="0"/>
                <a:satOff val="0"/>
                <a:lumOff val="0"/>
                <a:alphaOff val="0"/>
              </a:srgbClr>
            </a:solidFill>
            <a:latin typeface="Avenir Next LT Pro Light"/>
            <a:ea typeface="+mn-ea"/>
            <a:cs typeface="+mn-cs"/>
          </a:endParaRPr>
        </a:p>
      </dgm:t>
    </dgm:pt>
    <dgm:pt modelId="{3A0A0A20-E2D3-4ABD-BD36-5ABCF45BB7D3}">
      <dgm:prSet/>
      <dgm:spPr>
        <a:xfrm>
          <a:off x="2155913" y="3272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Char char="•"/>
          </a:pPr>
          <a:r>
            <a:rPr lang="en-IN">
              <a:solidFill>
                <a:srgbClr val="000000">
                  <a:hueOff val="0"/>
                  <a:satOff val="0"/>
                  <a:lumOff val="0"/>
                  <a:alphaOff val="0"/>
                </a:srgbClr>
              </a:solidFill>
              <a:latin typeface="EYInterstate Light"/>
              <a:ea typeface="+mn-ea"/>
              <a:cs typeface="+mn-cs"/>
            </a:rPr>
            <a:t>Joined Star News (now ABP News)</a:t>
          </a:r>
        </a:p>
      </dgm:t>
    </dgm:pt>
    <dgm:pt modelId="{24C016E3-691A-45BD-8BBD-8F1BADA25D40}" type="parTrans" cxnId="{238B74A3-542A-4965-9A03-F4239AAC0759}">
      <dgm:prSet/>
      <dgm:spPr/>
      <dgm:t>
        <a:bodyPr/>
        <a:lstStyle/>
        <a:p>
          <a:endParaRPr lang="en-IN"/>
        </a:p>
      </dgm:t>
    </dgm:pt>
    <dgm:pt modelId="{B67BF2C7-FC32-42BC-9E0C-A012FB229EDA}" type="sibTrans" cxnId="{238B74A3-542A-4965-9A03-F4239AAC0759}">
      <dgm:prSet/>
      <dgm:spPr/>
      <dgm:t>
        <a:bodyPr/>
        <a:lstStyle/>
        <a:p>
          <a:endParaRPr lang="en-IN"/>
        </a:p>
      </dgm:t>
    </dgm:pt>
    <dgm:pt modelId="{1908C5DE-01D4-439C-9002-91BBC4FF51DC}">
      <dgm:prSet/>
      <dgm:spPr>
        <a:xfrm>
          <a:off x="4310191" y="3272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None/>
          </a:pPr>
          <a:r>
            <a:rPr lang="en-IN">
              <a:solidFill>
                <a:srgbClr val="000000">
                  <a:hueOff val="0"/>
                  <a:satOff val="0"/>
                  <a:lumOff val="0"/>
                  <a:alphaOff val="0"/>
                </a:srgbClr>
              </a:solidFill>
              <a:latin typeface="EYInterstate Light"/>
              <a:ea typeface="+mn-ea"/>
              <a:cs typeface="+mn-cs"/>
            </a:rPr>
            <a:t>2004</a:t>
          </a:r>
        </a:p>
      </dgm:t>
    </dgm:pt>
    <dgm:pt modelId="{AA3A0E7C-CAD9-44C0-B8D2-3AE5B855706C}" type="parTrans" cxnId="{D43B9B45-195A-4570-A897-2EE447299C35}">
      <dgm:prSet/>
      <dgm:spPr/>
      <dgm:t>
        <a:bodyPr/>
        <a:lstStyle/>
        <a:p>
          <a:endParaRPr lang="en-IN"/>
        </a:p>
      </dgm:t>
    </dgm:pt>
    <dgm:pt modelId="{AF2FD355-9751-4948-8F56-E52E606F0E17}" type="sibTrans" cxnId="{D43B9B45-195A-4570-A897-2EE447299C35}">
      <dgm:prSet/>
      <dgm:spPr>
        <a:xfrm>
          <a:off x="6059837" y="807000"/>
          <a:ext cx="372232" cy="91440"/>
        </a:xfrm>
        <a:custGeom>
          <a:avLst/>
          <a:gdLst/>
          <a:ahLst/>
          <a:cxnLst/>
          <a:rect l="0" t="0" r="0" b="0"/>
          <a:pathLst>
            <a:path>
              <a:moveTo>
                <a:pt x="0" y="45720"/>
              </a:moveTo>
              <a:lnTo>
                <a:pt x="372232" y="45720"/>
              </a:lnTo>
            </a:path>
          </a:pathLst>
        </a:custGeom>
        <a:noFill/>
        <a:ln w="6350" cap="flat" cmpd="sng" algn="ctr">
          <a:solidFill>
            <a:srgbClr val="000000">
              <a:hueOff val="0"/>
              <a:satOff val="0"/>
              <a:lumOff val="0"/>
              <a:alphaOff val="0"/>
            </a:srgbClr>
          </a:solidFill>
          <a:prstDash val="solid"/>
          <a:miter lim="800000"/>
          <a:tailEnd type="arrow"/>
        </a:ln>
        <a:effectLst/>
      </dgm:spPr>
      <dgm:t>
        <a:bodyPr/>
        <a:lstStyle/>
        <a:p>
          <a:pPr>
            <a:buNone/>
          </a:pPr>
          <a:endParaRPr lang="en-IN">
            <a:solidFill>
              <a:srgbClr val="000000">
                <a:hueOff val="0"/>
                <a:satOff val="0"/>
                <a:lumOff val="0"/>
                <a:alphaOff val="0"/>
              </a:srgbClr>
            </a:solidFill>
            <a:latin typeface="Avenir Next LT Pro Light"/>
            <a:ea typeface="+mn-ea"/>
            <a:cs typeface="+mn-cs"/>
          </a:endParaRPr>
        </a:p>
      </dgm:t>
    </dgm:pt>
    <dgm:pt modelId="{D10CE85F-BEFD-4CD4-8358-29F052AA7EF0}">
      <dgm:prSet/>
      <dgm:spPr>
        <a:xfrm>
          <a:off x="4310191" y="3272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Char char="•"/>
          </a:pPr>
          <a:r>
            <a:rPr lang="en-IN" dirty="0">
              <a:solidFill>
                <a:srgbClr val="000000">
                  <a:hueOff val="0"/>
                  <a:satOff val="0"/>
                  <a:lumOff val="0"/>
                  <a:alphaOff val="0"/>
                </a:srgbClr>
              </a:solidFill>
              <a:latin typeface="EYInterstate Light"/>
              <a:ea typeface="+mn-ea"/>
              <a:cs typeface="+mn-cs"/>
            </a:rPr>
            <a:t>Founding Member of CNBC </a:t>
          </a:r>
          <a:r>
            <a:rPr lang="en-IN" dirty="0" err="1">
              <a:solidFill>
                <a:srgbClr val="000000">
                  <a:hueOff val="0"/>
                  <a:satOff val="0"/>
                  <a:lumOff val="0"/>
                  <a:alphaOff val="0"/>
                </a:srgbClr>
              </a:solidFill>
              <a:latin typeface="EYInterstate Light"/>
              <a:ea typeface="+mn-ea"/>
              <a:cs typeface="+mn-cs"/>
            </a:rPr>
            <a:t>Awaaz</a:t>
          </a:r>
          <a:r>
            <a:rPr lang="en-IN" dirty="0">
              <a:solidFill>
                <a:srgbClr val="000000">
                  <a:hueOff val="0"/>
                  <a:satOff val="0"/>
                  <a:lumOff val="0"/>
                  <a:alphaOff val="0"/>
                </a:srgbClr>
              </a:solidFill>
              <a:latin typeface="EYInterstate Light"/>
              <a:ea typeface="+mn-ea"/>
              <a:cs typeface="+mn-cs"/>
            </a:rPr>
            <a:t> (Network18)</a:t>
          </a:r>
        </a:p>
      </dgm:t>
    </dgm:pt>
    <dgm:pt modelId="{AF2F651A-A386-495E-87F2-ED06189E039E}" type="parTrans" cxnId="{7D36C84C-DD66-49C9-BB1E-F7651B77B2D3}">
      <dgm:prSet/>
      <dgm:spPr/>
      <dgm:t>
        <a:bodyPr/>
        <a:lstStyle/>
        <a:p>
          <a:endParaRPr lang="en-IN"/>
        </a:p>
      </dgm:t>
    </dgm:pt>
    <dgm:pt modelId="{A5544F28-FF1A-47F7-937E-D366EDE8A825}" type="sibTrans" cxnId="{7D36C84C-DD66-49C9-BB1E-F7651B77B2D3}">
      <dgm:prSet/>
      <dgm:spPr/>
      <dgm:t>
        <a:bodyPr/>
        <a:lstStyle/>
        <a:p>
          <a:endParaRPr lang="en-IN"/>
        </a:p>
      </dgm:t>
    </dgm:pt>
    <dgm:pt modelId="{69BBEDBD-A696-428A-97C9-37657F752DCF}">
      <dgm:prSet/>
      <dgm:spPr>
        <a:xfrm>
          <a:off x="6464470" y="3272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None/>
          </a:pPr>
          <a:r>
            <a:rPr lang="en-IN">
              <a:solidFill>
                <a:srgbClr val="000000">
                  <a:hueOff val="0"/>
                  <a:satOff val="0"/>
                  <a:lumOff val="0"/>
                  <a:alphaOff val="0"/>
                </a:srgbClr>
              </a:solidFill>
              <a:latin typeface="EYInterstate Light"/>
              <a:ea typeface="+mn-ea"/>
              <a:cs typeface="+mn-cs"/>
            </a:rPr>
            <a:t>2005</a:t>
          </a:r>
        </a:p>
      </dgm:t>
    </dgm:pt>
    <dgm:pt modelId="{B0B01588-EB75-4C01-99C9-32F3E558413E}" type="parTrans" cxnId="{F35F89A7-C773-4840-8730-199881863C5A}">
      <dgm:prSet/>
      <dgm:spPr/>
      <dgm:t>
        <a:bodyPr/>
        <a:lstStyle/>
        <a:p>
          <a:endParaRPr lang="en-IN"/>
        </a:p>
      </dgm:t>
    </dgm:pt>
    <dgm:pt modelId="{74C9FFFD-E239-4DCF-96AC-7E8225DB9837}" type="sibTrans" cxnId="{F35F89A7-C773-4840-8730-199881863C5A}">
      <dgm:prSet/>
      <dgm:spPr>
        <a:xfrm>
          <a:off x="877357" y="1376354"/>
          <a:ext cx="6462835" cy="372232"/>
        </a:xfrm>
        <a:custGeom>
          <a:avLst/>
          <a:gdLst/>
          <a:ahLst/>
          <a:cxnLst/>
          <a:rect l="0" t="0" r="0" b="0"/>
          <a:pathLst>
            <a:path>
              <a:moveTo>
                <a:pt x="6462835" y="0"/>
              </a:moveTo>
              <a:lnTo>
                <a:pt x="6462835" y="203216"/>
              </a:lnTo>
              <a:lnTo>
                <a:pt x="0" y="203216"/>
              </a:lnTo>
              <a:lnTo>
                <a:pt x="0" y="372232"/>
              </a:lnTo>
            </a:path>
          </a:pathLst>
        </a:custGeom>
        <a:noFill/>
        <a:ln w="6350" cap="flat" cmpd="sng" algn="ctr">
          <a:solidFill>
            <a:srgbClr val="000000">
              <a:hueOff val="0"/>
              <a:satOff val="0"/>
              <a:lumOff val="0"/>
              <a:alphaOff val="0"/>
            </a:srgbClr>
          </a:solidFill>
          <a:prstDash val="solid"/>
          <a:miter lim="800000"/>
          <a:tailEnd type="arrow"/>
        </a:ln>
        <a:effectLst/>
      </dgm:spPr>
      <dgm:t>
        <a:bodyPr/>
        <a:lstStyle/>
        <a:p>
          <a:pPr>
            <a:buNone/>
          </a:pPr>
          <a:endParaRPr lang="en-IN">
            <a:solidFill>
              <a:srgbClr val="000000">
                <a:hueOff val="0"/>
                <a:satOff val="0"/>
                <a:lumOff val="0"/>
                <a:alphaOff val="0"/>
              </a:srgbClr>
            </a:solidFill>
            <a:latin typeface="Avenir Next LT Pro Light"/>
            <a:ea typeface="+mn-ea"/>
            <a:cs typeface="+mn-cs"/>
          </a:endParaRPr>
        </a:p>
      </dgm:t>
    </dgm:pt>
    <dgm:pt modelId="{4E126991-5793-4AA7-AA70-55794CFBCA2A}">
      <dgm:prSet/>
      <dgm:spPr>
        <a:xfrm>
          <a:off x="6464470" y="3272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Char char="•"/>
          </a:pPr>
          <a:r>
            <a:rPr lang="en-IN">
              <a:solidFill>
                <a:srgbClr val="000000">
                  <a:hueOff val="0"/>
                  <a:satOff val="0"/>
                  <a:lumOff val="0"/>
                  <a:alphaOff val="0"/>
                </a:srgbClr>
              </a:solidFill>
              <a:latin typeface="EYInterstate Light"/>
              <a:ea typeface="+mn-ea"/>
              <a:cs typeface="+mn-cs"/>
            </a:rPr>
            <a:t>Principal Correspondent at Star News (now ABP News)</a:t>
          </a:r>
        </a:p>
      </dgm:t>
    </dgm:pt>
    <dgm:pt modelId="{8406F8A0-1B7D-41F4-8DCA-AC4377B6D98D}" type="parTrans" cxnId="{2DB11625-F1C4-4D77-915F-74E8F794954C}">
      <dgm:prSet/>
      <dgm:spPr/>
      <dgm:t>
        <a:bodyPr/>
        <a:lstStyle/>
        <a:p>
          <a:endParaRPr lang="en-IN"/>
        </a:p>
      </dgm:t>
    </dgm:pt>
    <dgm:pt modelId="{89765353-6E6A-493A-B93B-6570B15DEE1D}" type="sibTrans" cxnId="{2DB11625-F1C4-4D77-915F-74E8F794954C}">
      <dgm:prSet/>
      <dgm:spPr/>
      <dgm:t>
        <a:bodyPr/>
        <a:lstStyle/>
        <a:p>
          <a:endParaRPr lang="en-IN"/>
        </a:p>
      </dgm:t>
    </dgm:pt>
    <dgm:pt modelId="{F60EED38-EBF8-4D4E-A07F-E6178F4A39BE}">
      <dgm:prSet/>
      <dgm:spPr>
        <a:xfrm>
          <a:off x="1635" y="17809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None/>
          </a:pPr>
          <a:r>
            <a:rPr lang="en-IN">
              <a:solidFill>
                <a:srgbClr val="000000">
                  <a:hueOff val="0"/>
                  <a:satOff val="0"/>
                  <a:lumOff val="0"/>
                  <a:alphaOff val="0"/>
                </a:srgbClr>
              </a:solidFill>
              <a:latin typeface="EYInterstate Light"/>
              <a:ea typeface="+mn-ea"/>
              <a:cs typeface="+mn-cs"/>
            </a:rPr>
            <a:t>2009</a:t>
          </a:r>
        </a:p>
      </dgm:t>
    </dgm:pt>
    <dgm:pt modelId="{0C89D0B3-A3AF-49F4-AD22-347BD9FFEB1B}" type="parTrans" cxnId="{6D78F623-E835-48F9-9FC9-0756409A862B}">
      <dgm:prSet/>
      <dgm:spPr/>
      <dgm:t>
        <a:bodyPr/>
        <a:lstStyle/>
        <a:p>
          <a:endParaRPr lang="en-IN"/>
        </a:p>
      </dgm:t>
    </dgm:pt>
    <dgm:pt modelId="{E523E3CE-6353-41E9-8E34-FE88F5A604B6}" type="sibTrans" cxnId="{6D78F623-E835-48F9-9FC9-0756409A862B}">
      <dgm:prSet/>
      <dgm:spPr>
        <a:xfrm>
          <a:off x="1751280" y="2260701"/>
          <a:ext cx="372232" cy="91440"/>
        </a:xfrm>
        <a:custGeom>
          <a:avLst/>
          <a:gdLst/>
          <a:ahLst/>
          <a:cxnLst/>
          <a:rect l="0" t="0" r="0" b="0"/>
          <a:pathLst>
            <a:path>
              <a:moveTo>
                <a:pt x="0" y="45720"/>
              </a:moveTo>
              <a:lnTo>
                <a:pt x="372232" y="45720"/>
              </a:lnTo>
            </a:path>
          </a:pathLst>
        </a:custGeom>
        <a:noFill/>
        <a:ln w="6350" cap="flat" cmpd="sng" algn="ctr">
          <a:solidFill>
            <a:srgbClr val="000000">
              <a:hueOff val="0"/>
              <a:satOff val="0"/>
              <a:lumOff val="0"/>
              <a:alphaOff val="0"/>
            </a:srgbClr>
          </a:solidFill>
          <a:prstDash val="solid"/>
          <a:miter lim="800000"/>
          <a:tailEnd type="arrow"/>
        </a:ln>
        <a:effectLst/>
      </dgm:spPr>
      <dgm:t>
        <a:bodyPr/>
        <a:lstStyle/>
        <a:p>
          <a:pPr>
            <a:buNone/>
          </a:pPr>
          <a:endParaRPr lang="en-IN">
            <a:solidFill>
              <a:srgbClr val="000000">
                <a:hueOff val="0"/>
                <a:satOff val="0"/>
                <a:lumOff val="0"/>
                <a:alphaOff val="0"/>
              </a:srgbClr>
            </a:solidFill>
            <a:latin typeface="Avenir Next LT Pro Light"/>
            <a:ea typeface="+mn-ea"/>
            <a:cs typeface="+mn-cs"/>
          </a:endParaRPr>
        </a:p>
      </dgm:t>
    </dgm:pt>
    <dgm:pt modelId="{E23D56DC-1BBE-461A-9661-7417665E5AA5}">
      <dgm:prSet/>
      <dgm:spPr>
        <a:xfrm>
          <a:off x="1635" y="17809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Char char="•"/>
          </a:pPr>
          <a:r>
            <a:rPr lang="en-IN">
              <a:solidFill>
                <a:srgbClr val="000000">
                  <a:hueOff val="0"/>
                  <a:satOff val="0"/>
                  <a:lumOff val="0"/>
                  <a:alphaOff val="0"/>
                </a:srgbClr>
              </a:solidFill>
              <a:latin typeface="EYInterstate Light"/>
              <a:ea typeface="+mn-ea"/>
              <a:cs typeface="+mn-cs"/>
            </a:rPr>
            <a:t>Editor &amp; News Director, Sahara News Network</a:t>
          </a:r>
        </a:p>
      </dgm:t>
    </dgm:pt>
    <dgm:pt modelId="{8871CB98-5C54-4D08-993F-4576987DEC17}" type="parTrans" cxnId="{4B8A6EBE-FF00-4F68-A6FF-B43A2282D57E}">
      <dgm:prSet/>
      <dgm:spPr/>
      <dgm:t>
        <a:bodyPr/>
        <a:lstStyle/>
        <a:p>
          <a:endParaRPr lang="en-IN"/>
        </a:p>
      </dgm:t>
    </dgm:pt>
    <dgm:pt modelId="{5777FED1-23BE-4506-A9F6-F9FE506E7062}" type="sibTrans" cxnId="{4B8A6EBE-FF00-4F68-A6FF-B43A2282D57E}">
      <dgm:prSet/>
      <dgm:spPr/>
      <dgm:t>
        <a:bodyPr/>
        <a:lstStyle/>
        <a:p>
          <a:endParaRPr lang="en-IN"/>
        </a:p>
      </dgm:t>
    </dgm:pt>
    <dgm:pt modelId="{8CA5A56F-BBBB-46F1-ADF5-D5D80F099C7D}">
      <dgm:prSet/>
      <dgm:spPr>
        <a:xfrm>
          <a:off x="2155913" y="17809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None/>
          </a:pPr>
          <a:r>
            <a:rPr lang="en-IN">
              <a:solidFill>
                <a:srgbClr val="000000">
                  <a:hueOff val="0"/>
                  <a:satOff val="0"/>
                  <a:lumOff val="0"/>
                  <a:alphaOff val="0"/>
                </a:srgbClr>
              </a:solidFill>
              <a:latin typeface="EYInterstate Light"/>
              <a:ea typeface="+mn-ea"/>
              <a:cs typeface="+mn-cs"/>
            </a:rPr>
            <a:t>2016</a:t>
          </a:r>
        </a:p>
      </dgm:t>
    </dgm:pt>
    <dgm:pt modelId="{CEEACDBF-7F39-441A-A0BB-5D8C490BB650}" type="parTrans" cxnId="{67D3BA1B-48C7-43C3-8B76-67E36DF29492}">
      <dgm:prSet/>
      <dgm:spPr/>
      <dgm:t>
        <a:bodyPr/>
        <a:lstStyle/>
        <a:p>
          <a:endParaRPr lang="en-IN"/>
        </a:p>
      </dgm:t>
    </dgm:pt>
    <dgm:pt modelId="{B3D79650-6FD4-4DC6-ADC5-26F04597902B}" type="sibTrans" cxnId="{67D3BA1B-48C7-43C3-8B76-67E36DF29492}">
      <dgm:prSet/>
      <dgm:spPr>
        <a:xfrm>
          <a:off x="3905559" y="2260701"/>
          <a:ext cx="372232" cy="91440"/>
        </a:xfrm>
        <a:custGeom>
          <a:avLst/>
          <a:gdLst/>
          <a:ahLst/>
          <a:cxnLst/>
          <a:rect l="0" t="0" r="0" b="0"/>
          <a:pathLst>
            <a:path>
              <a:moveTo>
                <a:pt x="0" y="45720"/>
              </a:moveTo>
              <a:lnTo>
                <a:pt x="372232" y="45720"/>
              </a:lnTo>
            </a:path>
          </a:pathLst>
        </a:custGeom>
        <a:noFill/>
        <a:ln w="6350" cap="flat" cmpd="sng" algn="ctr">
          <a:solidFill>
            <a:srgbClr val="000000">
              <a:hueOff val="0"/>
              <a:satOff val="0"/>
              <a:lumOff val="0"/>
              <a:alphaOff val="0"/>
            </a:srgbClr>
          </a:solidFill>
          <a:prstDash val="solid"/>
          <a:miter lim="800000"/>
          <a:tailEnd type="arrow"/>
        </a:ln>
        <a:effectLst/>
      </dgm:spPr>
      <dgm:t>
        <a:bodyPr/>
        <a:lstStyle/>
        <a:p>
          <a:pPr>
            <a:buNone/>
          </a:pPr>
          <a:endParaRPr lang="en-IN">
            <a:solidFill>
              <a:srgbClr val="000000">
                <a:hueOff val="0"/>
                <a:satOff val="0"/>
                <a:lumOff val="0"/>
                <a:alphaOff val="0"/>
              </a:srgbClr>
            </a:solidFill>
            <a:latin typeface="Avenir Next LT Pro Light"/>
            <a:ea typeface="+mn-ea"/>
            <a:cs typeface="+mn-cs"/>
          </a:endParaRPr>
        </a:p>
      </dgm:t>
    </dgm:pt>
    <dgm:pt modelId="{6F70D682-E487-432C-8848-65F426072359}">
      <dgm:prSet/>
      <dgm:spPr>
        <a:xfrm>
          <a:off x="2155913" y="17809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Char char="•"/>
          </a:pPr>
          <a:r>
            <a:rPr lang="en-IN">
              <a:solidFill>
                <a:srgbClr val="000000">
                  <a:hueOff val="0"/>
                  <a:satOff val="0"/>
                  <a:lumOff val="0"/>
                  <a:alphaOff val="0"/>
                </a:srgbClr>
              </a:solidFill>
              <a:latin typeface="EYInterstate Light"/>
              <a:ea typeface="+mn-ea"/>
              <a:cs typeface="+mn-cs"/>
            </a:rPr>
            <a:t>CEO &amp; Editor-in-Chief, Tehelka</a:t>
          </a:r>
        </a:p>
      </dgm:t>
    </dgm:pt>
    <dgm:pt modelId="{68767100-3ED8-4380-87A5-5629853194E9}" type="parTrans" cxnId="{FE534184-36F7-4064-9983-7E1C0DC61D2C}">
      <dgm:prSet/>
      <dgm:spPr/>
      <dgm:t>
        <a:bodyPr/>
        <a:lstStyle/>
        <a:p>
          <a:endParaRPr lang="en-IN"/>
        </a:p>
      </dgm:t>
    </dgm:pt>
    <dgm:pt modelId="{860F6FB9-CB6B-4F3A-A3D0-5CDC6008925C}" type="sibTrans" cxnId="{FE534184-36F7-4064-9983-7E1C0DC61D2C}">
      <dgm:prSet/>
      <dgm:spPr/>
      <dgm:t>
        <a:bodyPr/>
        <a:lstStyle/>
        <a:p>
          <a:endParaRPr lang="en-IN"/>
        </a:p>
      </dgm:t>
    </dgm:pt>
    <dgm:pt modelId="{BE85D3CC-93FD-4E8C-8BF4-9BEF27F34A68}">
      <dgm:prSet/>
      <dgm:spPr>
        <a:xfrm>
          <a:off x="4310191" y="17809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None/>
          </a:pPr>
          <a:r>
            <a:rPr lang="en-IN">
              <a:solidFill>
                <a:srgbClr val="000000">
                  <a:hueOff val="0"/>
                  <a:satOff val="0"/>
                  <a:lumOff val="0"/>
                  <a:alphaOff val="0"/>
                </a:srgbClr>
              </a:solidFill>
              <a:latin typeface="EYInterstate Light"/>
              <a:ea typeface="+mn-ea"/>
              <a:cs typeface="+mn-cs"/>
            </a:rPr>
            <a:t>2019</a:t>
          </a:r>
        </a:p>
      </dgm:t>
    </dgm:pt>
    <dgm:pt modelId="{D9E9EB65-4AFB-4782-B1BC-94534A4C5041}" type="parTrans" cxnId="{8838A103-87EE-4C9F-9410-DB9DEAA2B3BD}">
      <dgm:prSet/>
      <dgm:spPr/>
      <dgm:t>
        <a:bodyPr/>
        <a:lstStyle/>
        <a:p>
          <a:endParaRPr lang="en-IN"/>
        </a:p>
      </dgm:t>
    </dgm:pt>
    <dgm:pt modelId="{38A75DA2-B151-4FB1-A833-207D2547ECBB}" type="sibTrans" cxnId="{8838A103-87EE-4C9F-9410-DB9DEAA2B3BD}">
      <dgm:prSet/>
      <dgm:spPr>
        <a:xfrm>
          <a:off x="6059837" y="2260701"/>
          <a:ext cx="372232" cy="91440"/>
        </a:xfrm>
        <a:custGeom>
          <a:avLst/>
          <a:gdLst/>
          <a:ahLst/>
          <a:cxnLst/>
          <a:rect l="0" t="0" r="0" b="0"/>
          <a:pathLst>
            <a:path>
              <a:moveTo>
                <a:pt x="0" y="45720"/>
              </a:moveTo>
              <a:lnTo>
                <a:pt x="372232" y="45720"/>
              </a:lnTo>
            </a:path>
          </a:pathLst>
        </a:custGeom>
        <a:noFill/>
        <a:ln w="6350" cap="flat" cmpd="sng" algn="ctr">
          <a:solidFill>
            <a:srgbClr val="000000">
              <a:hueOff val="0"/>
              <a:satOff val="0"/>
              <a:lumOff val="0"/>
              <a:alphaOff val="0"/>
            </a:srgbClr>
          </a:solidFill>
          <a:prstDash val="solid"/>
          <a:miter lim="800000"/>
          <a:tailEnd type="arrow"/>
        </a:ln>
        <a:effectLst/>
      </dgm:spPr>
      <dgm:t>
        <a:bodyPr/>
        <a:lstStyle/>
        <a:p>
          <a:pPr>
            <a:buNone/>
          </a:pPr>
          <a:endParaRPr lang="en-IN">
            <a:solidFill>
              <a:srgbClr val="000000">
                <a:hueOff val="0"/>
                <a:satOff val="0"/>
                <a:lumOff val="0"/>
                <a:alphaOff val="0"/>
              </a:srgbClr>
            </a:solidFill>
            <a:latin typeface="Avenir Next LT Pro Light"/>
            <a:ea typeface="+mn-ea"/>
            <a:cs typeface="+mn-cs"/>
          </a:endParaRPr>
        </a:p>
      </dgm:t>
    </dgm:pt>
    <dgm:pt modelId="{6398CBF9-8300-4DC8-AD49-6DD5D0BDEC1A}">
      <dgm:prSet/>
      <dgm:spPr>
        <a:xfrm>
          <a:off x="4310191" y="17809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Char char="•"/>
          </a:pPr>
          <a:r>
            <a:rPr lang="en-IN">
              <a:solidFill>
                <a:srgbClr val="000000">
                  <a:hueOff val="0"/>
                  <a:satOff val="0"/>
                  <a:lumOff val="0"/>
                  <a:alphaOff val="0"/>
                </a:srgbClr>
              </a:solidFill>
              <a:latin typeface="EYInterstate Light"/>
              <a:ea typeface="+mn-ea"/>
              <a:cs typeface="+mn-cs"/>
            </a:rPr>
            <a:t>CEO &amp; Editor-in-Chief, Sahara News Network</a:t>
          </a:r>
        </a:p>
      </dgm:t>
    </dgm:pt>
    <dgm:pt modelId="{CAEB90A5-FB2F-426E-8409-5ABA4E675099}" type="parTrans" cxnId="{6ABC9AC9-3AFF-403D-9C15-9670D1D0BBE4}">
      <dgm:prSet/>
      <dgm:spPr/>
      <dgm:t>
        <a:bodyPr/>
        <a:lstStyle/>
        <a:p>
          <a:endParaRPr lang="en-IN"/>
        </a:p>
      </dgm:t>
    </dgm:pt>
    <dgm:pt modelId="{CF5FC3EC-8B3F-42B5-8353-F04B01FCFC58}" type="sibTrans" cxnId="{6ABC9AC9-3AFF-403D-9C15-9670D1D0BBE4}">
      <dgm:prSet/>
      <dgm:spPr/>
      <dgm:t>
        <a:bodyPr/>
        <a:lstStyle/>
        <a:p>
          <a:endParaRPr lang="en-IN"/>
        </a:p>
      </dgm:t>
    </dgm:pt>
    <dgm:pt modelId="{0946EBF4-B455-46AA-B102-71038E6A9B81}">
      <dgm:prSet/>
      <dgm:spPr>
        <a:xfrm>
          <a:off x="6464470" y="17809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None/>
          </a:pPr>
          <a:r>
            <a:rPr lang="en-IN" b="1">
              <a:solidFill>
                <a:srgbClr val="000000">
                  <a:hueOff val="0"/>
                  <a:satOff val="0"/>
                  <a:lumOff val="0"/>
                  <a:alphaOff val="0"/>
                </a:srgbClr>
              </a:solidFill>
              <a:latin typeface="EYInterstate Light"/>
              <a:ea typeface="+mn-ea"/>
              <a:cs typeface="+mn-cs"/>
            </a:rPr>
            <a:t>2023</a:t>
          </a:r>
        </a:p>
      </dgm:t>
    </dgm:pt>
    <dgm:pt modelId="{503D2C8D-924A-4F4F-83BC-F39C84659DFD}" type="parTrans" cxnId="{53B10215-B643-4F18-BBE0-9A85D9026D1A}">
      <dgm:prSet/>
      <dgm:spPr/>
      <dgm:t>
        <a:bodyPr/>
        <a:lstStyle/>
        <a:p>
          <a:endParaRPr lang="en-IN"/>
        </a:p>
      </dgm:t>
    </dgm:pt>
    <dgm:pt modelId="{5B241123-2244-4569-9733-7DE5AC76418B}" type="sibTrans" cxnId="{53B10215-B643-4F18-BBE0-9A85D9026D1A}">
      <dgm:prSet/>
      <dgm:spPr/>
      <dgm:t>
        <a:bodyPr/>
        <a:lstStyle/>
        <a:p>
          <a:endParaRPr lang="en-IN"/>
        </a:p>
      </dgm:t>
    </dgm:pt>
    <dgm:pt modelId="{0027037B-EE50-40AF-9225-F85F4884E0AF}">
      <dgm:prSet/>
      <dgm:spPr>
        <a:xfrm>
          <a:off x="6464470" y="17809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gm:spPr>
      <dgm:t>
        <a:bodyPr/>
        <a:lstStyle/>
        <a:p>
          <a:pPr>
            <a:buChar char="•"/>
          </a:pPr>
          <a:r>
            <a:rPr lang="en-IN" b="1" dirty="0">
              <a:solidFill>
                <a:srgbClr val="000000">
                  <a:hueOff val="0"/>
                  <a:satOff val="0"/>
                  <a:lumOff val="0"/>
                  <a:alphaOff val="0"/>
                </a:srgbClr>
              </a:solidFill>
              <a:latin typeface="EYInterstate Light"/>
              <a:ea typeface="+mn-ea"/>
              <a:cs typeface="+mn-cs"/>
            </a:rPr>
            <a:t>Founded Bharat Express News Network as CMD &amp; Editor-in-Chief</a:t>
          </a:r>
        </a:p>
      </dgm:t>
    </dgm:pt>
    <dgm:pt modelId="{4232E30F-8C76-4617-9B77-1789883248DE}" type="parTrans" cxnId="{B1B7FB04-B847-4A94-B297-547A367742FC}">
      <dgm:prSet/>
      <dgm:spPr/>
      <dgm:t>
        <a:bodyPr/>
        <a:lstStyle/>
        <a:p>
          <a:endParaRPr lang="en-IN"/>
        </a:p>
      </dgm:t>
    </dgm:pt>
    <dgm:pt modelId="{7D5C5C03-3DFD-4C20-B99A-C26817259436}" type="sibTrans" cxnId="{B1B7FB04-B847-4A94-B297-547A367742FC}">
      <dgm:prSet/>
      <dgm:spPr/>
      <dgm:t>
        <a:bodyPr/>
        <a:lstStyle/>
        <a:p>
          <a:endParaRPr lang="en-IN"/>
        </a:p>
      </dgm:t>
    </dgm:pt>
    <dgm:pt modelId="{2C36D8D6-6326-4AB4-8D41-7B351D9FA7CF}" type="pres">
      <dgm:prSet presAssocID="{CC785F7B-CFCD-42F7-8CDA-2EDBBE07AA82}" presName="Name0" presStyleCnt="0">
        <dgm:presLayoutVars>
          <dgm:dir/>
          <dgm:resizeHandles val="exact"/>
        </dgm:presLayoutVars>
      </dgm:prSet>
      <dgm:spPr/>
    </dgm:pt>
    <dgm:pt modelId="{E8335FC2-1EF3-41DA-B6C7-96CF3A78DF62}" type="pres">
      <dgm:prSet presAssocID="{8870AB80-0E38-462C-9855-505C2DC9AC70}" presName="node" presStyleLbl="node1" presStyleIdx="0" presStyleCnt="8">
        <dgm:presLayoutVars>
          <dgm:bulletEnabled val="1"/>
        </dgm:presLayoutVars>
      </dgm:prSet>
      <dgm:spPr/>
    </dgm:pt>
    <dgm:pt modelId="{7CB92E2C-6B88-425F-BA8A-CFA4FE9F2925}" type="pres">
      <dgm:prSet presAssocID="{661E4F12-4D90-4B6B-9680-D98DD78E9715}" presName="sibTrans" presStyleLbl="sibTrans1D1" presStyleIdx="0" presStyleCnt="7"/>
      <dgm:spPr/>
    </dgm:pt>
    <dgm:pt modelId="{C37E68C1-E0AD-413E-92B7-AB2882EAD979}" type="pres">
      <dgm:prSet presAssocID="{661E4F12-4D90-4B6B-9680-D98DD78E9715}" presName="connectorText" presStyleLbl="sibTrans1D1" presStyleIdx="0" presStyleCnt="7"/>
      <dgm:spPr/>
    </dgm:pt>
    <dgm:pt modelId="{DA3F27C6-502E-4D7A-8B55-F7531303062B}" type="pres">
      <dgm:prSet presAssocID="{F5128C02-88A5-42E7-865E-382A6E37A484}" presName="node" presStyleLbl="node1" presStyleIdx="1" presStyleCnt="8">
        <dgm:presLayoutVars>
          <dgm:bulletEnabled val="1"/>
        </dgm:presLayoutVars>
      </dgm:prSet>
      <dgm:spPr/>
    </dgm:pt>
    <dgm:pt modelId="{267ED6C4-75B9-458C-B1E7-C491CEEA3C13}" type="pres">
      <dgm:prSet presAssocID="{D789A365-9C86-43B4-87A7-567741B505ED}" presName="sibTrans" presStyleLbl="sibTrans1D1" presStyleIdx="1" presStyleCnt="7"/>
      <dgm:spPr/>
    </dgm:pt>
    <dgm:pt modelId="{726E3E30-618B-4B52-92C2-FA98D064157A}" type="pres">
      <dgm:prSet presAssocID="{D789A365-9C86-43B4-87A7-567741B505ED}" presName="connectorText" presStyleLbl="sibTrans1D1" presStyleIdx="1" presStyleCnt="7"/>
      <dgm:spPr/>
    </dgm:pt>
    <dgm:pt modelId="{620A17FD-935F-4F1C-B5D7-1DEF33879EB8}" type="pres">
      <dgm:prSet presAssocID="{1908C5DE-01D4-439C-9002-91BBC4FF51DC}" presName="node" presStyleLbl="node1" presStyleIdx="2" presStyleCnt="8">
        <dgm:presLayoutVars>
          <dgm:bulletEnabled val="1"/>
        </dgm:presLayoutVars>
      </dgm:prSet>
      <dgm:spPr/>
    </dgm:pt>
    <dgm:pt modelId="{66A1B8D8-7BDA-4C72-9541-F3510BD45EE9}" type="pres">
      <dgm:prSet presAssocID="{AF2FD355-9751-4948-8F56-E52E606F0E17}" presName="sibTrans" presStyleLbl="sibTrans1D1" presStyleIdx="2" presStyleCnt="7"/>
      <dgm:spPr/>
    </dgm:pt>
    <dgm:pt modelId="{E4F5C737-FFEE-4FA9-8C9F-FFAA5EE28443}" type="pres">
      <dgm:prSet presAssocID="{AF2FD355-9751-4948-8F56-E52E606F0E17}" presName="connectorText" presStyleLbl="sibTrans1D1" presStyleIdx="2" presStyleCnt="7"/>
      <dgm:spPr/>
    </dgm:pt>
    <dgm:pt modelId="{FD94BC82-7A16-4A6B-9C71-36440D866E98}" type="pres">
      <dgm:prSet presAssocID="{69BBEDBD-A696-428A-97C9-37657F752DCF}" presName="node" presStyleLbl="node1" presStyleIdx="3" presStyleCnt="8">
        <dgm:presLayoutVars>
          <dgm:bulletEnabled val="1"/>
        </dgm:presLayoutVars>
      </dgm:prSet>
      <dgm:spPr/>
    </dgm:pt>
    <dgm:pt modelId="{D6EB71C6-55AE-4D16-8579-AC1FC513083E}" type="pres">
      <dgm:prSet presAssocID="{74C9FFFD-E239-4DCF-96AC-7E8225DB9837}" presName="sibTrans" presStyleLbl="sibTrans1D1" presStyleIdx="3" presStyleCnt="7"/>
      <dgm:spPr/>
    </dgm:pt>
    <dgm:pt modelId="{5490AF55-B3D3-436A-927D-4A4F9FA6DFB4}" type="pres">
      <dgm:prSet presAssocID="{74C9FFFD-E239-4DCF-96AC-7E8225DB9837}" presName="connectorText" presStyleLbl="sibTrans1D1" presStyleIdx="3" presStyleCnt="7"/>
      <dgm:spPr/>
    </dgm:pt>
    <dgm:pt modelId="{24DEAAD4-289F-4250-9A4E-4FA467DCB75C}" type="pres">
      <dgm:prSet presAssocID="{F60EED38-EBF8-4D4E-A07F-E6178F4A39BE}" presName="node" presStyleLbl="node1" presStyleIdx="4" presStyleCnt="8">
        <dgm:presLayoutVars>
          <dgm:bulletEnabled val="1"/>
        </dgm:presLayoutVars>
      </dgm:prSet>
      <dgm:spPr/>
    </dgm:pt>
    <dgm:pt modelId="{DD4E79A3-E742-486D-A015-E48E51CA8DFD}" type="pres">
      <dgm:prSet presAssocID="{E523E3CE-6353-41E9-8E34-FE88F5A604B6}" presName="sibTrans" presStyleLbl="sibTrans1D1" presStyleIdx="4" presStyleCnt="7"/>
      <dgm:spPr/>
    </dgm:pt>
    <dgm:pt modelId="{16BBE727-4713-4604-9064-A64D48C351D9}" type="pres">
      <dgm:prSet presAssocID="{E523E3CE-6353-41E9-8E34-FE88F5A604B6}" presName="connectorText" presStyleLbl="sibTrans1D1" presStyleIdx="4" presStyleCnt="7"/>
      <dgm:spPr/>
    </dgm:pt>
    <dgm:pt modelId="{0D263285-63D3-4695-B5A4-D6A86EAECF5C}" type="pres">
      <dgm:prSet presAssocID="{8CA5A56F-BBBB-46F1-ADF5-D5D80F099C7D}" presName="node" presStyleLbl="node1" presStyleIdx="5" presStyleCnt="8">
        <dgm:presLayoutVars>
          <dgm:bulletEnabled val="1"/>
        </dgm:presLayoutVars>
      </dgm:prSet>
      <dgm:spPr/>
    </dgm:pt>
    <dgm:pt modelId="{BA1A51DA-353C-4939-A9C8-25BF53BA032C}" type="pres">
      <dgm:prSet presAssocID="{B3D79650-6FD4-4DC6-ADC5-26F04597902B}" presName="sibTrans" presStyleLbl="sibTrans1D1" presStyleIdx="5" presStyleCnt="7"/>
      <dgm:spPr/>
    </dgm:pt>
    <dgm:pt modelId="{1A6B0B39-C369-4687-A877-7CDE54C50FAA}" type="pres">
      <dgm:prSet presAssocID="{B3D79650-6FD4-4DC6-ADC5-26F04597902B}" presName="connectorText" presStyleLbl="sibTrans1D1" presStyleIdx="5" presStyleCnt="7"/>
      <dgm:spPr/>
    </dgm:pt>
    <dgm:pt modelId="{BE197707-A0AD-4FB5-A0A1-1E6D6FAA38F7}" type="pres">
      <dgm:prSet presAssocID="{BE85D3CC-93FD-4E8C-8BF4-9BEF27F34A68}" presName="node" presStyleLbl="node1" presStyleIdx="6" presStyleCnt="8">
        <dgm:presLayoutVars>
          <dgm:bulletEnabled val="1"/>
        </dgm:presLayoutVars>
      </dgm:prSet>
      <dgm:spPr/>
    </dgm:pt>
    <dgm:pt modelId="{F907D3C0-8588-424D-B89D-4EFFFB157C2A}" type="pres">
      <dgm:prSet presAssocID="{38A75DA2-B151-4FB1-A833-207D2547ECBB}" presName="sibTrans" presStyleLbl="sibTrans1D1" presStyleIdx="6" presStyleCnt="7"/>
      <dgm:spPr/>
    </dgm:pt>
    <dgm:pt modelId="{BEADD028-0D98-4375-8CD7-19B44294D6A1}" type="pres">
      <dgm:prSet presAssocID="{38A75DA2-B151-4FB1-A833-207D2547ECBB}" presName="connectorText" presStyleLbl="sibTrans1D1" presStyleIdx="6" presStyleCnt="7"/>
      <dgm:spPr/>
    </dgm:pt>
    <dgm:pt modelId="{718FE55E-962E-424C-BCCB-76AEC13B4962}" type="pres">
      <dgm:prSet presAssocID="{0946EBF4-B455-46AA-B102-71038E6A9B81}" presName="node" presStyleLbl="node1" presStyleIdx="7" presStyleCnt="8">
        <dgm:presLayoutVars>
          <dgm:bulletEnabled val="1"/>
        </dgm:presLayoutVars>
      </dgm:prSet>
      <dgm:spPr/>
    </dgm:pt>
  </dgm:ptLst>
  <dgm:cxnLst>
    <dgm:cxn modelId="{73F05201-684E-4883-937C-1011A7501F2E}" type="presOf" srcId="{6F70D682-E487-432C-8848-65F426072359}" destId="{0D263285-63D3-4695-B5A4-D6A86EAECF5C}" srcOrd="0" destOrd="1" presId="urn:microsoft.com/office/officeart/2005/8/layout/bProcess3"/>
    <dgm:cxn modelId="{8838A103-87EE-4C9F-9410-DB9DEAA2B3BD}" srcId="{CC785F7B-CFCD-42F7-8CDA-2EDBBE07AA82}" destId="{BE85D3CC-93FD-4E8C-8BF4-9BEF27F34A68}" srcOrd="6" destOrd="0" parTransId="{D9E9EB65-4AFB-4782-B1BC-94534A4C5041}" sibTransId="{38A75DA2-B151-4FB1-A833-207D2547ECBB}"/>
    <dgm:cxn modelId="{09270904-FC7B-4C1F-A36F-223BAFD3E828}" type="presOf" srcId="{A9A7D22D-DDAE-4663-812B-8923423E4D3B}" destId="{E8335FC2-1EF3-41DA-B6C7-96CF3A78DF62}" srcOrd="0" destOrd="1" presId="urn:microsoft.com/office/officeart/2005/8/layout/bProcess3"/>
    <dgm:cxn modelId="{B1B7FB04-B847-4A94-B297-547A367742FC}" srcId="{0946EBF4-B455-46AA-B102-71038E6A9B81}" destId="{0027037B-EE50-40AF-9225-F85F4884E0AF}" srcOrd="0" destOrd="0" parTransId="{4232E30F-8C76-4617-9B77-1789883248DE}" sibTransId="{7D5C5C03-3DFD-4C20-B99A-C26817259436}"/>
    <dgm:cxn modelId="{53B10215-B643-4F18-BBE0-9A85D9026D1A}" srcId="{CC785F7B-CFCD-42F7-8CDA-2EDBBE07AA82}" destId="{0946EBF4-B455-46AA-B102-71038E6A9B81}" srcOrd="7" destOrd="0" parTransId="{503D2C8D-924A-4F4F-83BC-F39C84659DFD}" sibTransId="{5B241123-2244-4569-9733-7DE5AC76418B}"/>
    <dgm:cxn modelId="{1B56CB18-730B-43AC-87FB-D86F9CDAD079}" type="presOf" srcId="{D789A365-9C86-43B4-87A7-567741B505ED}" destId="{267ED6C4-75B9-458C-B1E7-C491CEEA3C13}" srcOrd="0" destOrd="0" presId="urn:microsoft.com/office/officeart/2005/8/layout/bProcess3"/>
    <dgm:cxn modelId="{67D3BA1B-48C7-43C3-8B76-67E36DF29492}" srcId="{CC785F7B-CFCD-42F7-8CDA-2EDBBE07AA82}" destId="{8CA5A56F-BBBB-46F1-ADF5-D5D80F099C7D}" srcOrd="5" destOrd="0" parTransId="{CEEACDBF-7F39-441A-A0BB-5D8C490BB650}" sibTransId="{B3D79650-6FD4-4DC6-ADC5-26F04597902B}"/>
    <dgm:cxn modelId="{6D78F623-E835-48F9-9FC9-0756409A862B}" srcId="{CC785F7B-CFCD-42F7-8CDA-2EDBBE07AA82}" destId="{F60EED38-EBF8-4D4E-A07F-E6178F4A39BE}" srcOrd="4" destOrd="0" parTransId="{0C89D0B3-A3AF-49F4-AD22-347BD9FFEB1B}" sibTransId="{E523E3CE-6353-41E9-8E34-FE88F5A604B6}"/>
    <dgm:cxn modelId="{2DB11625-F1C4-4D77-915F-74E8F794954C}" srcId="{69BBEDBD-A696-428A-97C9-37657F752DCF}" destId="{4E126991-5793-4AA7-AA70-55794CFBCA2A}" srcOrd="0" destOrd="0" parTransId="{8406F8A0-1B7D-41F4-8DCA-AC4377B6D98D}" sibTransId="{89765353-6E6A-493A-B93B-6570B15DEE1D}"/>
    <dgm:cxn modelId="{5A74E22B-4F36-4EE4-9D71-6A09A31B07A9}" type="presOf" srcId="{B3D79650-6FD4-4DC6-ADC5-26F04597902B}" destId="{BA1A51DA-353C-4939-A9C8-25BF53BA032C}" srcOrd="0" destOrd="0" presId="urn:microsoft.com/office/officeart/2005/8/layout/bProcess3"/>
    <dgm:cxn modelId="{C710ED2B-5E20-4FDE-977D-3911A052552B}" type="presOf" srcId="{B3D79650-6FD4-4DC6-ADC5-26F04597902B}" destId="{1A6B0B39-C369-4687-A877-7CDE54C50FAA}" srcOrd="1" destOrd="0" presId="urn:microsoft.com/office/officeart/2005/8/layout/bProcess3"/>
    <dgm:cxn modelId="{DC23ED32-4142-40DB-AD75-3C8BB5FF423A}" type="presOf" srcId="{1908C5DE-01D4-439C-9002-91BBC4FF51DC}" destId="{620A17FD-935F-4F1C-B5D7-1DEF33879EB8}" srcOrd="0" destOrd="0" presId="urn:microsoft.com/office/officeart/2005/8/layout/bProcess3"/>
    <dgm:cxn modelId="{FD9E7D33-82B5-4133-99BE-96F8225E903F}" type="presOf" srcId="{8870AB80-0E38-462C-9855-505C2DC9AC70}" destId="{E8335FC2-1EF3-41DA-B6C7-96CF3A78DF62}" srcOrd="0" destOrd="0" presId="urn:microsoft.com/office/officeart/2005/8/layout/bProcess3"/>
    <dgm:cxn modelId="{D43B9B45-195A-4570-A897-2EE447299C35}" srcId="{CC785F7B-CFCD-42F7-8CDA-2EDBBE07AA82}" destId="{1908C5DE-01D4-439C-9002-91BBC4FF51DC}" srcOrd="2" destOrd="0" parTransId="{AA3A0E7C-CAD9-44C0-B8D2-3AE5B855706C}" sibTransId="{AF2FD355-9751-4948-8F56-E52E606F0E17}"/>
    <dgm:cxn modelId="{C31A844B-C44A-413F-AA08-85839F2C0BFF}" type="presOf" srcId="{38A75DA2-B151-4FB1-A833-207D2547ECBB}" destId="{BEADD028-0D98-4375-8CD7-19B44294D6A1}" srcOrd="1" destOrd="0" presId="urn:microsoft.com/office/officeart/2005/8/layout/bProcess3"/>
    <dgm:cxn modelId="{7D36C84C-DD66-49C9-BB1E-F7651B77B2D3}" srcId="{1908C5DE-01D4-439C-9002-91BBC4FF51DC}" destId="{D10CE85F-BEFD-4CD4-8358-29F052AA7EF0}" srcOrd="0" destOrd="0" parTransId="{AF2F651A-A386-495E-87F2-ED06189E039E}" sibTransId="{A5544F28-FF1A-47F7-937E-D366EDE8A825}"/>
    <dgm:cxn modelId="{1C38D950-C848-483A-8C72-6327F833062B}" type="presOf" srcId="{38A75DA2-B151-4FB1-A833-207D2547ECBB}" destId="{F907D3C0-8588-424D-B89D-4EFFFB157C2A}" srcOrd="0" destOrd="0" presId="urn:microsoft.com/office/officeart/2005/8/layout/bProcess3"/>
    <dgm:cxn modelId="{A9567357-BCE7-428A-91A4-0BE3D52FFC4D}" type="presOf" srcId="{F60EED38-EBF8-4D4E-A07F-E6178F4A39BE}" destId="{24DEAAD4-289F-4250-9A4E-4FA467DCB75C}" srcOrd="0" destOrd="0" presId="urn:microsoft.com/office/officeart/2005/8/layout/bProcess3"/>
    <dgm:cxn modelId="{FE534184-36F7-4064-9983-7E1C0DC61D2C}" srcId="{8CA5A56F-BBBB-46F1-ADF5-D5D80F099C7D}" destId="{6F70D682-E487-432C-8848-65F426072359}" srcOrd="0" destOrd="0" parTransId="{68767100-3ED8-4380-87A5-5629853194E9}" sibTransId="{860F6FB9-CB6B-4F3A-A3D0-5CDC6008925C}"/>
    <dgm:cxn modelId="{335D5984-C920-43A3-9BAB-2E9AB80A2B4E}" type="presOf" srcId="{74C9FFFD-E239-4DCF-96AC-7E8225DB9837}" destId="{D6EB71C6-55AE-4D16-8579-AC1FC513083E}" srcOrd="0" destOrd="0" presId="urn:microsoft.com/office/officeart/2005/8/layout/bProcess3"/>
    <dgm:cxn modelId="{CF29168D-5194-4EF9-ACEC-660FD4E568CE}" type="presOf" srcId="{0946EBF4-B455-46AA-B102-71038E6A9B81}" destId="{718FE55E-962E-424C-BCCB-76AEC13B4962}" srcOrd="0" destOrd="0" presId="urn:microsoft.com/office/officeart/2005/8/layout/bProcess3"/>
    <dgm:cxn modelId="{429B818E-C255-41BF-B5F7-4C59024AEFF1}" type="presOf" srcId="{BE85D3CC-93FD-4E8C-8BF4-9BEF27F34A68}" destId="{BE197707-A0AD-4FB5-A0A1-1E6D6FAA38F7}" srcOrd="0" destOrd="0" presId="urn:microsoft.com/office/officeart/2005/8/layout/bProcess3"/>
    <dgm:cxn modelId="{CEE59F90-AB21-44C3-AD6D-2FEE8C3A1163}" type="presOf" srcId="{D10CE85F-BEFD-4CD4-8358-29F052AA7EF0}" destId="{620A17FD-935F-4F1C-B5D7-1DEF33879EB8}" srcOrd="0" destOrd="1" presId="urn:microsoft.com/office/officeart/2005/8/layout/bProcess3"/>
    <dgm:cxn modelId="{0B49F790-9298-44DF-ACDC-63353B43C434}" type="presOf" srcId="{E523E3CE-6353-41E9-8E34-FE88F5A604B6}" destId="{DD4E79A3-E742-486D-A015-E48E51CA8DFD}" srcOrd="0" destOrd="0" presId="urn:microsoft.com/office/officeart/2005/8/layout/bProcess3"/>
    <dgm:cxn modelId="{FAEC0091-D07C-469A-ADF4-1BEA4FE0C579}" type="presOf" srcId="{6398CBF9-8300-4DC8-AD49-6DD5D0BDEC1A}" destId="{BE197707-A0AD-4FB5-A0A1-1E6D6FAA38F7}" srcOrd="0" destOrd="1" presId="urn:microsoft.com/office/officeart/2005/8/layout/bProcess3"/>
    <dgm:cxn modelId="{59F48C92-224F-4240-83B9-2CEAD714B290}" type="presOf" srcId="{0027037B-EE50-40AF-9225-F85F4884E0AF}" destId="{718FE55E-962E-424C-BCCB-76AEC13B4962}" srcOrd="0" destOrd="1" presId="urn:microsoft.com/office/officeart/2005/8/layout/bProcess3"/>
    <dgm:cxn modelId="{6E811593-5D47-4963-B6EE-D407E65A99A1}" type="presOf" srcId="{74C9FFFD-E239-4DCF-96AC-7E8225DB9837}" destId="{5490AF55-B3D3-436A-927D-4A4F9FA6DFB4}" srcOrd="1" destOrd="0" presId="urn:microsoft.com/office/officeart/2005/8/layout/bProcess3"/>
    <dgm:cxn modelId="{CCF4969A-C265-472A-81C0-A3D3D8DE17A5}" type="presOf" srcId="{3A0A0A20-E2D3-4ABD-BD36-5ABCF45BB7D3}" destId="{DA3F27C6-502E-4D7A-8B55-F7531303062B}" srcOrd="0" destOrd="1" presId="urn:microsoft.com/office/officeart/2005/8/layout/bProcess3"/>
    <dgm:cxn modelId="{1886DC9A-EED2-49C8-90D5-DC3AB8229157}" srcId="{8870AB80-0E38-462C-9855-505C2DC9AC70}" destId="{A9A7D22D-DDAE-4663-812B-8923423E4D3B}" srcOrd="0" destOrd="0" parTransId="{76E74957-7FAF-4489-B7D8-14C036A9CA78}" sibTransId="{142888F3-4AC7-4114-A7A3-51B43FCD26F7}"/>
    <dgm:cxn modelId="{3529CA9F-7203-40BB-8D8C-89E9C985E9AC}" srcId="{CC785F7B-CFCD-42F7-8CDA-2EDBBE07AA82}" destId="{8870AB80-0E38-462C-9855-505C2DC9AC70}" srcOrd="0" destOrd="0" parTransId="{CA62E148-7156-4E33-AC31-7FBABE3858F4}" sibTransId="{661E4F12-4D90-4B6B-9680-D98DD78E9715}"/>
    <dgm:cxn modelId="{238B74A3-542A-4965-9A03-F4239AAC0759}" srcId="{F5128C02-88A5-42E7-865E-382A6E37A484}" destId="{3A0A0A20-E2D3-4ABD-BD36-5ABCF45BB7D3}" srcOrd="0" destOrd="0" parTransId="{24C016E3-691A-45BD-8BBD-8F1BADA25D40}" sibTransId="{B67BF2C7-FC32-42BC-9E0C-A012FB229EDA}"/>
    <dgm:cxn modelId="{835403A4-8F0E-41F1-857A-E3B3C3A69128}" type="presOf" srcId="{661E4F12-4D90-4B6B-9680-D98DD78E9715}" destId="{C37E68C1-E0AD-413E-92B7-AB2882EAD979}" srcOrd="1" destOrd="0" presId="urn:microsoft.com/office/officeart/2005/8/layout/bProcess3"/>
    <dgm:cxn modelId="{F35F89A7-C773-4840-8730-199881863C5A}" srcId="{CC785F7B-CFCD-42F7-8CDA-2EDBBE07AA82}" destId="{69BBEDBD-A696-428A-97C9-37657F752DCF}" srcOrd="3" destOrd="0" parTransId="{B0B01588-EB75-4C01-99C9-32F3E558413E}" sibTransId="{74C9FFFD-E239-4DCF-96AC-7E8225DB9837}"/>
    <dgm:cxn modelId="{DD3FB5AB-0A9B-4BBD-B799-75E3E5222861}" type="presOf" srcId="{D789A365-9C86-43B4-87A7-567741B505ED}" destId="{726E3E30-618B-4B52-92C2-FA98D064157A}" srcOrd="1" destOrd="0" presId="urn:microsoft.com/office/officeart/2005/8/layout/bProcess3"/>
    <dgm:cxn modelId="{DE6DB1BD-F847-40AB-AC19-6F1ABDAA095A}" type="presOf" srcId="{AF2FD355-9751-4948-8F56-E52E606F0E17}" destId="{66A1B8D8-7BDA-4C72-9541-F3510BD45EE9}" srcOrd="0" destOrd="0" presId="urn:microsoft.com/office/officeart/2005/8/layout/bProcess3"/>
    <dgm:cxn modelId="{4B8A6EBE-FF00-4F68-A6FF-B43A2282D57E}" srcId="{F60EED38-EBF8-4D4E-A07F-E6178F4A39BE}" destId="{E23D56DC-1BBE-461A-9661-7417665E5AA5}" srcOrd="0" destOrd="0" parTransId="{8871CB98-5C54-4D08-993F-4576987DEC17}" sibTransId="{5777FED1-23BE-4506-A9F6-F9FE506E7062}"/>
    <dgm:cxn modelId="{EF0B80BE-5B27-4541-BBC8-1190DA2ECAE0}" type="presOf" srcId="{E23D56DC-1BBE-461A-9661-7417665E5AA5}" destId="{24DEAAD4-289F-4250-9A4E-4FA467DCB75C}" srcOrd="0" destOrd="1" presId="urn:microsoft.com/office/officeart/2005/8/layout/bProcess3"/>
    <dgm:cxn modelId="{6ABC9AC9-3AFF-403D-9C15-9670D1D0BBE4}" srcId="{BE85D3CC-93FD-4E8C-8BF4-9BEF27F34A68}" destId="{6398CBF9-8300-4DC8-AD49-6DD5D0BDEC1A}" srcOrd="0" destOrd="0" parTransId="{CAEB90A5-FB2F-426E-8409-5ABA4E675099}" sibTransId="{CF5FC3EC-8B3F-42B5-8353-F04B01FCFC58}"/>
    <dgm:cxn modelId="{D9165FD4-897B-4FEC-A34A-222900E7C37F}" type="presOf" srcId="{F5128C02-88A5-42E7-865E-382A6E37A484}" destId="{DA3F27C6-502E-4D7A-8B55-F7531303062B}" srcOrd="0" destOrd="0" presId="urn:microsoft.com/office/officeart/2005/8/layout/bProcess3"/>
    <dgm:cxn modelId="{EA5980D4-405B-493B-A22D-851EE4A61C81}" type="presOf" srcId="{E523E3CE-6353-41E9-8E34-FE88F5A604B6}" destId="{16BBE727-4713-4604-9064-A64D48C351D9}" srcOrd="1" destOrd="0" presId="urn:microsoft.com/office/officeart/2005/8/layout/bProcess3"/>
    <dgm:cxn modelId="{1AF335D5-9CB1-4A3E-A326-0E77E4842572}" srcId="{CC785F7B-CFCD-42F7-8CDA-2EDBBE07AA82}" destId="{F5128C02-88A5-42E7-865E-382A6E37A484}" srcOrd="1" destOrd="0" parTransId="{3B228C1A-CED7-413C-B531-8933BC3A3E2D}" sibTransId="{D789A365-9C86-43B4-87A7-567741B505ED}"/>
    <dgm:cxn modelId="{82CAFFDB-E1DB-4C6C-A654-AF5DB3DE7E57}" type="presOf" srcId="{4E126991-5793-4AA7-AA70-55794CFBCA2A}" destId="{FD94BC82-7A16-4A6B-9C71-36440D866E98}" srcOrd="0" destOrd="1" presId="urn:microsoft.com/office/officeart/2005/8/layout/bProcess3"/>
    <dgm:cxn modelId="{C99459E0-4D9D-43DA-B55D-3283101DA302}" type="presOf" srcId="{8CA5A56F-BBBB-46F1-ADF5-D5D80F099C7D}" destId="{0D263285-63D3-4695-B5A4-D6A86EAECF5C}" srcOrd="0" destOrd="0" presId="urn:microsoft.com/office/officeart/2005/8/layout/bProcess3"/>
    <dgm:cxn modelId="{9E4AF5E1-4861-4E0E-AE31-DA386F85B620}" type="presOf" srcId="{69BBEDBD-A696-428A-97C9-37657F752DCF}" destId="{FD94BC82-7A16-4A6B-9C71-36440D866E98}" srcOrd="0" destOrd="0" presId="urn:microsoft.com/office/officeart/2005/8/layout/bProcess3"/>
    <dgm:cxn modelId="{7DC289E8-2DAC-4708-B665-208F5BE414F7}" type="presOf" srcId="{CC785F7B-CFCD-42F7-8CDA-2EDBBE07AA82}" destId="{2C36D8D6-6326-4AB4-8D41-7B351D9FA7CF}" srcOrd="0" destOrd="0" presId="urn:microsoft.com/office/officeart/2005/8/layout/bProcess3"/>
    <dgm:cxn modelId="{A14B7FEE-B8F6-4381-881A-B84FBB75FC7A}" type="presOf" srcId="{661E4F12-4D90-4B6B-9680-D98DD78E9715}" destId="{7CB92E2C-6B88-425F-BA8A-CFA4FE9F2925}" srcOrd="0" destOrd="0" presId="urn:microsoft.com/office/officeart/2005/8/layout/bProcess3"/>
    <dgm:cxn modelId="{95B0A7F1-CB79-4051-BDC8-C6307A5BC44E}" type="presOf" srcId="{AF2FD355-9751-4948-8F56-E52E606F0E17}" destId="{E4F5C737-FFEE-4FA9-8C9F-FFAA5EE28443}" srcOrd="1" destOrd="0" presId="urn:microsoft.com/office/officeart/2005/8/layout/bProcess3"/>
    <dgm:cxn modelId="{9126C842-9B30-47B3-B4EE-F821D568940E}" type="presParOf" srcId="{2C36D8D6-6326-4AB4-8D41-7B351D9FA7CF}" destId="{E8335FC2-1EF3-41DA-B6C7-96CF3A78DF62}" srcOrd="0" destOrd="0" presId="urn:microsoft.com/office/officeart/2005/8/layout/bProcess3"/>
    <dgm:cxn modelId="{B1F89CEF-45CB-4538-8F4E-12A4AC16A3D7}" type="presParOf" srcId="{2C36D8D6-6326-4AB4-8D41-7B351D9FA7CF}" destId="{7CB92E2C-6B88-425F-BA8A-CFA4FE9F2925}" srcOrd="1" destOrd="0" presId="urn:microsoft.com/office/officeart/2005/8/layout/bProcess3"/>
    <dgm:cxn modelId="{E2F12043-ADEC-47C2-B86E-1833CC0CF099}" type="presParOf" srcId="{7CB92E2C-6B88-425F-BA8A-CFA4FE9F2925}" destId="{C37E68C1-E0AD-413E-92B7-AB2882EAD979}" srcOrd="0" destOrd="0" presId="urn:microsoft.com/office/officeart/2005/8/layout/bProcess3"/>
    <dgm:cxn modelId="{3021F395-CB3E-4FA2-94AD-D1D1832FBE71}" type="presParOf" srcId="{2C36D8D6-6326-4AB4-8D41-7B351D9FA7CF}" destId="{DA3F27C6-502E-4D7A-8B55-F7531303062B}" srcOrd="2" destOrd="0" presId="urn:microsoft.com/office/officeart/2005/8/layout/bProcess3"/>
    <dgm:cxn modelId="{23EAA7F2-69EF-4DF4-A0CE-F36EF11EE2AD}" type="presParOf" srcId="{2C36D8D6-6326-4AB4-8D41-7B351D9FA7CF}" destId="{267ED6C4-75B9-458C-B1E7-C491CEEA3C13}" srcOrd="3" destOrd="0" presId="urn:microsoft.com/office/officeart/2005/8/layout/bProcess3"/>
    <dgm:cxn modelId="{F63AAFCE-6EA7-4F28-9728-F1A43587CAB0}" type="presParOf" srcId="{267ED6C4-75B9-458C-B1E7-C491CEEA3C13}" destId="{726E3E30-618B-4B52-92C2-FA98D064157A}" srcOrd="0" destOrd="0" presId="urn:microsoft.com/office/officeart/2005/8/layout/bProcess3"/>
    <dgm:cxn modelId="{CB774EF4-50D4-4EE2-B285-5009A4A3D02D}" type="presParOf" srcId="{2C36D8D6-6326-4AB4-8D41-7B351D9FA7CF}" destId="{620A17FD-935F-4F1C-B5D7-1DEF33879EB8}" srcOrd="4" destOrd="0" presId="urn:microsoft.com/office/officeart/2005/8/layout/bProcess3"/>
    <dgm:cxn modelId="{D3366AFE-B2DB-4FF5-A401-DDC169C89C79}" type="presParOf" srcId="{2C36D8D6-6326-4AB4-8D41-7B351D9FA7CF}" destId="{66A1B8D8-7BDA-4C72-9541-F3510BD45EE9}" srcOrd="5" destOrd="0" presId="urn:microsoft.com/office/officeart/2005/8/layout/bProcess3"/>
    <dgm:cxn modelId="{566B5846-4A6D-4710-8723-4CAFF0A6F329}" type="presParOf" srcId="{66A1B8D8-7BDA-4C72-9541-F3510BD45EE9}" destId="{E4F5C737-FFEE-4FA9-8C9F-FFAA5EE28443}" srcOrd="0" destOrd="0" presId="urn:microsoft.com/office/officeart/2005/8/layout/bProcess3"/>
    <dgm:cxn modelId="{D984A947-4AC4-4362-BAA9-CB982DE3FF46}" type="presParOf" srcId="{2C36D8D6-6326-4AB4-8D41-7B351D9FA7CF}" destId="{FD94BC82-7A16-4A6B-9C71-36440D866E98}" srcOrd="6" destOrd="0" presId="urn:microsoft.com/office/officeart/2005/8/layout/bProcess3"/>
    <dgm:cxn modelId="{9D94BE75-0AA7-4D55-BBA7-ABD472F41C68}" type="presParOf" srcId="{2C36D8D6-6326-4AB4-8D41-7B351D9FA7CF}" destId="{D6EB71C6-55AE-4D16-8579-AC1FC513083E}" srcOrd="7" destOrd="0" presId="urn:microsoft.com/office/officeart/2005/8/layout/bProcess3"/>
    <dgm:cxn modelId="{8607E345-2DD0-45FA-9B70-98CB8690593B}" type="presParOf" srcId="{D6EB71C6-55AE-4D16-8579-AC1FC513083E}" destId="{5490AF55-B3D3-436A-927D-4A4F9FA6DFB4}" srcOrd="0" destOrd="0" presId="urn:microsoft.com/office/officeart/2005/8/layout/bProcess3"/>
    <dgm:cxn modelId="{E901B8FD-EB7F-401B-A4A4-F7145A9B2655}" type="presParOf" srcId="{2C36D8D6-6326-4AB4-8D41-7B351D9FA7CF}" destId="{24DEAAD4-289F-4250-9A4E-4FA467DCB75C}" srcOrd="8" destOrd="0" presId="urn:microsoft.com/office/officeart/2005/8/layout/bProcess3"/>
    <dgm:cxn modelId="{7695E5F6-5C34-4B01-9A67-EE12E97DFBD9}" type="presParOf" srcId="{2C36D8D6-6326-4AB4-8D41-7B351D9FA7CF}" destId="{DD4E79A3-E742-486D-A015-E48E51CA8DFD}" srcOrd="9" destOrd="0" presId="urn:microsoft.com/office/officeart/2005/8/layout/bProcess3"/>
    <dgm:cxn modelId="{BD189E15-59E6-47D3-B313-94230532F2F1}" type="presParOf" srcId="{DD4E79A3-E742-486D-A015-E48E51CA8DFD}" destId="{16BBE727-4713-4604-9064-A64D48C351D9}" srcOrd="0" destOrd="0" presId="urn:microsoft.com/office/officeart/2005/8/layout/bProcess3"/>
    <dgm:cxn modelId="{FB6AD097-7F3F-4439-8AB7-ECF024992583}" type="presParOf" srcId="{2C36D8D6-6326-4AB4-8D41-7B351D9FA7CF}" destId="{0D263285-63D3-4695-B5A4-D6A86EAECF5C}" srcOrd="10" destOrd="0" presId="urn:microsoft.com/office/officeart/2005/8/layout/bProcess3"/>
    <dgm:cxn modelId="{ABDDFC37-42DB-4568-ABDA-49E6D921ACE6}" type="presParOf" srcId="{2C36D8D6-6326-4AB4-8D41-7B351D9FA7CF}" destId="{BA1A51DA-353C-4939-A9C8-25BF53BA032C}" srcOrd="11" destOrd="0" presId="urn:microsoft.com/office/officeart/2005/8/layout/bProcess3"/>
    <dgm:cxn modelId="{FACA331C-AAEA-45B1-A9D5-29015776DAFB}" type="presParOf" srcId="{BA1A51DA-353C-4939-A9C8-25BF53BA032C}" destId="{1A6B0B39-C369-4687-A877-7CDE54C50FAA}" srcOrd="0" destOrd="0" presId="urn:microsoft.com/office/officeart/2005/8/layout/bProcess3"/>
    <dgm:cxn modelId="{33550C7A-174B-4DD6-B04E-937294E55716}" type="presParOf" srcId="{2C36D8D6-6326-4AB4-8D41-7B351D9FA7CF}" destId="{BE197707-A0AD-4FB5-A0A1-1E6D6FAA38F7}" srcOrd="12" destOrd="0" presId="urn:microsoft.com/office/officeart/2005/8/layout/bProcess3"/>
    <dgm:cxn modelId="{55C36FD6-7D67-484C-9AEA-7EEF599FE11E}" type="presParOf" srcId="{2C36D8D6-6326-4AB4-8D41-7B351D9FA7CF}" destId="{F907D3C0-8588-424D-B89D-4EFFFB157C2A}" srcOrd="13" destOrd="0" presId="urn:microsoft.com/office/officeart/2005/8/layout/bProcess3"/>
    <dgm:cxn modelId="{37D80460-FFE0-4BB3-B84D-216379672AC7}" type="presParOf" srcId="{F907D3C0-8588-424D-B89D-4EFFFB157C2A}" destId="{BEADD028-0D98-4375-8CD7-19B44294D6A1}" srcOrd="0" destOrd="0" presId="urn:microsoft.com/office/officeart/2005/8/layout/bProcess3"/>
    <dgm:cxn modelId="{9EE6D9DB-9509-4C81-B0D5-065EEEF911C1}" type="presParOf" srcId="{2C36D8D6-6326-4AB4-8D41-7B351D9FA7CF}" destId="{718FE55E-962E-424C-BCCB-76AEC13B4962}"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A436BA-F913-4B02-88AF-FE09C50C7D17}" type="doc">
      <dgm:prSet loTypeId="urn:microsoft.com/office/officeart/2005/8/layout/default" loCatId="list" qsTypeId="urn:microsoft.com/office/officeart/2005/8/quickstyle/simple2" qsCatId="simple" csTypeId="urn:microsoft.com/office/officeart/2005/8/colors/accent0_1" csCatId="mainScheme"/>
      <dgm:spPr/>
      <dgm:t>
        <a:bodyPr/>
        <a:lstStyle/>
        <a:p>
          <a:endParaRPr lang="en-US"/>
        </a:p>
      </dgm:t>
    </dgm:pt>
    <dgm:pt modelId="{2FF9AF37-F883-427B-A445-A68635BF9CB8}">
      <dgm:prSet/>
      <dgm:spPr/>
      <dgm:t>
        <a:bodyPr/>
        <a:lstStyle/>
        <a:p>
          <a:r>
            <a:rPr lang="en-US" dirty="0"/>
            <a:t>Star Achiever Award in 2006</a:t>
          </a:r>
        </a:p>
      </dgm:t>
    </dgm:pt>
    <dgm:pt modelId="{AEB837E9-26E1-49A8-952D-D6A8F6246DEC}" type="parTrans" cxnId="{350602C2-78DE-40C2-80C5-B24BA79316FC}">
      <dgm:prSet/>
      <dgm:spPr/>
      <dgm:t>
        <a:bodyPr/>
        <a:lstStyle/>
        <a:p>
          <a:endParaRPr lang="en-US"/>
        </a:p>
      </dgm:t>
    </dgm:pt>
    <dgm:pt modelId="{CEE39F25-66C3-4A78-80C4-80DA8F7260B4}" type="sibTrans" cxnId="{350602C2-78DE-40C2-80C5-B24BA79316FC}">
      <dgm:prSet/>
      <dgm:spPr/>
      <dgm:t>
        <a:bodyPr/>
        <a:lstStyle/>
        <a:p>
          <a:endParaRPr lang="en-US"/>
        </a:p>
      </dgm:t>
    </dgm:pt>
    <dgm:pt modelId="{A08F0DA1-6248-47DC-98AC-9CDB4418B12D}">
      <dgm:prSet/>
      <dgm:spPr/>
      <dgm:t>
        <a:bodyPr/>
        <a:lstStyle/>
        <a:p>
          <a:r>
            <a:rPr lang="en-US" dirty="0"/>
            <a:t>Star </a:t>
          </a:r>
          <a:r>
            <a:rPr lang="en-US" dirty="0" err="1"/>
            <a:t>Patrakar</a:t>
          </a:r>
          <a:r>
            <a:rPr lang="en-US" dirty="0"/>
            <a:t> Ratna Award in 2007</a:t>
          </a:r>
        </a:p>
      </dgm:t>
    </dgm:pt>
    <dgm:pt modelId="{13F4851A-F9B9-4108-8931-C0E9D9C86F38}" type="parTrans" cxnId="{253121FB-D9BA-45C6-9694-AE80871BADBB}">
      <dgm:prSet/>
      <dgm:spPr/>
      <dgm:t>
        <a:bodyPr/>
        <a:lstStyle/>
        <a:p>
          <a:endParaRPr lang="en-US"/>
        </a:p>
      </dgm:t>
    </dgm:pt>
    <dgm:pt modelId="{1410DD62-33EB-4E90-9C55-A739D5810662}" type="sibTrans" cxnId="{253121FB-D9BA-45C6-9694-AE80871BADBB}">
      <dgm:prSet/>
      <dgm:spPr/>
      <dgm:t>
        <a:bodyPr/>
        <a:lstStyle/>
        <a:p>
          <a:endParaRPr lang="en-US"/>
        </a:p>
      </dgm:t>
    </dgm:pt>
    <dgm:pt modelId="{D98F43FD-81DF-4D5B-AE85-C5AF19225996}">
      <dgm:prSet/>
      <dgm:spPr/>
      <dgm:t>
        <a:bodyPr/>
        <a:lstStyle/>
        <a:p>
          <a:r>
            <a:rPr lang="en-US" dirty="0"/>
            <a:t>Indian Television Academy Awards for best reporting among Hindi news channels, 2007</a:t>
          </a:r>
        </a:p>
      </dgm:t>
    </dgm:pt>
    <dgm:pt modelId="{A3423A03-314C-4ECA-B074-169B8A53B6B2}" type="parTrans" cxnId="{EA6228A9-7078-4AD7-A9F9-ED2BFE26C6F9}">
      <dgm:prSet/>
      <dgm:spPr/>
      <dgm:t>
        <a:bodyPr/>
        <a:lstStyle/>
        <a:p>
          <a:endParaRPr lang="en-US"/>
        </a:p>
      </dgm:t>
    </dgm:pt>
    <dgm:pt modelId="{C505C3B1-A004-4D82-8620-01E0A6A9995E}" type="sibTrans" cxnId="{EA6228A9-7078-4AD7-A9F9-ED2BFE26C6F9}">
      <dgm:prSet/>
      <dgm:spPr/>
      <dgm:t>
        <a:bodyPr/>
        <a:lstStyle/>
        <a:p>
          <a:endParaRPr lang="en-US"/>
        </a:p>
      </dgm:t>
    </dgm:pt>
    <dgm:pt modelId="{E9740870-327F-4474-9653-0F524A1A06F9}">
      <dgm:prSet/>
      <dgm:spPr/>
      <dgm:t>
        <a:bodyPr/>
        <a:lstStyle/>
        <a:p>
          <a:r>
            <a:rPr lang="en-US" dirty="0"/>
            <a:t>Lions Gold Awards by Lions Clubs International, Mumbai, 2008</a:t>
          </a:r>
        </a:p>
      </dgm:t>
    </dgm:pt>
    <dgm:pt modelId="{4E0F69A0-BF83-44BC-ABC4-B2AC0FC496E5}" type="parTrans" cxnId="{E16972BD-5667-4BEA-B07C-0A281C9A372D}">
      <dgm:prSet/>
      <dgm:spPr/>
      <dgm:t>
        <a:bodyPr/>
        <a:lstStyle/>
        <a:p>
          <a:endParaRPr lang="en-US"/>
        </a:p>
      </dgm:t>
    </dgm:pt>
    <dgm:pt modelId="{B9F3AD8B-C3DA-497B-B4F2-4D4E6FF93D5F}" type="sibTrans" cxnId="{E16972BD-5667-4BEA-B07C-0A281C9A372D}">
      <dgm:prSet/>
      <dgm:spPr/>
      <dgm:t>
        <a:bodyPr/>
        <a:lstStyle/>
        <a:p>
          <a:endParaRPr lang="en-US"/>
        </a:p>
      </dgm:t>
    </dgm:pt>
    <dgm:pt modelId="{209FCA02-D5E0-4003-BE48-D5F1DC69CDF6}">
      <dgm:prSet/>
      <dgm:spPr/>
      <dgm:t>
        <a:bodyPr/>
        <a:lstStyle/>
        <a:p>
          <a:r>
            <a:rPr lang="en-US" dirty="0"/>
            <a:t>Lions Gold Awards by Lions Clubs International, Mumbai, 2009</a:t>
          </a:r>
        </a:p>
      </dgm:t>
    </dgm:pt>
    <dgm:pt modelId="{0ECFDDEE-D2E6-46D5-BC0C-8AF6F8E0394C}" type="parTrans" cxnId="{2F6874AA-4C71-4DC9-989D-ED680649BB63}">
      <dgm:prSet/>
      <dgm:spPr/>
      <dgm:t>
        <a:bodyPr/>
        <a:lstStyle/>
        <a:p>
          <a:endParaRPr lang="en-US"/>
        </a:p>
      </dgm:t>
    </dgm:pt>
    <dgm:pt modelId="{712291BC-91AA-464E-BD90-0AAEEAECA558}" type="sibTrans" cxnId="{2F6874AA-4C71-4DC9-989D-ED680649BB63}">
      <dgm:prSet/>
      <dgm:spPr/>
      <dgm:t>
        <a:bodyPr/>
        <a:lstStyle/>
        <a:p>
          <a:endParaRPr lang="en-US"/>
        </a:p>
      </dgm:t>
    </dgm:pt>
    <dgm:pt modelId="{0C2FD22D-F989-45D3-9A12-9561AD3665E5}">
      <dgm:prSet/>
      <dgm:spPr/>
      <dgm:t>
        <a:bodyPr/>
        <a:lstStyle/>
        <a:p>
          <a:r>
            <a:rPr lang="en-US" dirty="0"/>
            <a:t>Bharosa </a:t>
          </a:r>
          <a:r>
            <a:rPr lang="en-US" dirty="0" err="1"/>
            <a:t>Patrakar</a:t>
          </a:r>
          <a:r>
            <a:rPr lang="en-US" dirty="0"/>
            <a:t> Samman with Javed Akhtar, 2010</a:t>
          </a:r>
        </a:p>
      </dgm:t>
    </dgm:pt>
    <dgm:pt modelId="{8958A703-F455-4EA9-AED7-F0CD42ACB168}" type="parTrans" cxnId="{299AD06A-42D2-4ED5-95E5-2FFDA3C3E19C}">
      <dgm:prSet/>
      <dgm:spPr/>
      <dgm:t>
        <a:bodyPr/>
        <a:lstStyle/>
        <a:p>
          <a:endParaRPr lang="en-US"/>
        </a:p>
      </dgm:t>
    </dgm:pt>
    <dgm:pt modelId="{1E2EBE19-2637-440E-8DE4-4AF3873BDB82}" type="sibTrans" cxnId="{299AD06A-42D2-4ED5-95E5-2FFDA3C3E19C}">
      <dgm:prSet/>
      <dgm:spPr/>
      <dgm:t>
        <a:bodyPr/>
        <a:lstStyle/>
        <a:p>
          <a:endParaRPr lang="en-US"/>
        </a:p>
      </dgm:t>
    </dgm:pt>
    <dgm:pt modelId="{0733A7FD-0E28-42EC-B25F-18E6C0A6D7F2}">
      <dgm:prSet/>
      <dgm:spPr/>
      <dgm:t>
        <a:bodyPr/>
        <a:lstStyle/>
        <a:p>
          <a:r>
            <a:rPr lang="en-US" dirty="0"/>
            <a:t>National Integration Award, Hubli, Karnataka, 2010</a:t>
          </a:r>
        </a:p>
      </dgm:t>
    </dgm:pt>
    <dgm:pt modelId="{1942381B-FC22-4EC8-9271-FBF79DB7D932}" type="parTrans" cxnId="{14DBAE87-28ED-4603-90AA-E08BDE2438D9}">
      <dgm:prSet/>
      <dgm:spPr/>
      <dgm:t>
        <a:bodyPr/>
        <a:lstStyle/>
        <a:p>
          <a:endParaRPr lang="en-US"/>
        </a:p>
      </dgm:t>
    </dgm:pt>
    <dgm:pt modelId="{78A98A12-AC9A-43CF-A03A-4B6A9C92D6BD}" type="sibTrans" cxnId="{14DBAE87-28ED-4603-90AA-E08BDE2438D9}">
      <dgm:prSet/>
      <dgm:spPr/>
      <dgm:t>
        <a:bodyPr/>
        <a:lstStyle/>
        <a:p>
          <a:endParaRPr lang="en-US"/>
        </a:p>
      </dgm:t>
    </dgm:pt>
    <dgm:pt modelId="{14518AB7-428D-4F24-A33A-0EF35859498C}">
      <dgm:prSet/>
      <dgm:spPr/>
      <dgm:t>
        <a:bodyPr/>
        <a:lstStyle/>
        <a:p>
          <a:r>
            <a:rPr lang="en-US" dirty="0"/>
            <a:t>National Excellence Award, World Book of Records, London, 2019</a:t>
          </a:r>
        </a:p>
      </dgm:t>
    </dgm:pt>
    <dgm:pt modelId="{1BF96049-0714-48CC-95F1-976631D88F21}" type="parTrans" cxnId="{94884822-A4AE-4B0A-95A2-4331206F7273}">
      <dgm:prSet/>
      <dgm:spPr/>
      <dgm:t>
        <a:bodyPr/>
        <a:lstStyle/>
        <a:p>
          <a:endParaRPr lang="en-US"/>
        </a:p>
      </dgm:t>
    </dgm:pt>
    <dgm:pt modelId="{E31DCB57-B830-40A0-ABD2-B33BB7DB41BD}" type="sibTrans" cxnId="{94884822-A4AE-4B0A-95A2-4331206F7273}">
      <dgm:prSet/>
      <dgm:spPr/>
      <dgm:t>
        <a:bodyPr/>
        <a:lstStyle/>
        <a:p>
          <a:endParaRPr lang="en-US"/>
        </a:p>
      </dgm:t>
    </dgm:pt>
    <dgm:pt modelId="{2A85DB0D-6ABE-45C0-B585-AFD96361858B}">
      <dgm:prSet/>
      <dgm:spPr/>
      <dgm:t>
        <a:bodyPr/>
        <a:lstStyle/>
        <a:p>
          <a:r>
            <a:rPr lang="en-US" dirty="0"/>
            <a:t>Lions Club Entrepreneur Excellence Award, Delhi 2020 </a:t>
          </a:r>
        </a:p>
      </dgm:t>
    </dgm:pt>
    <dgm:pt modelId="{58A20613-C30A-4E35-8EAA-ADE0AA17B550}" type="parTrans" cxnId="{EC172CDC-9069-4FBC-BCCD-FE8BDAC0CC32}">
      <dgm:prSet/>
      <dgm:spPr/>
      <dgm:t>
        <a:bodyPr/>
        <a:lstStyle/>
        <a:p>
          <a:endParaRPr lang="en-US"/>
        </a:p>
      </dgm:t>
    </dgm:pt>
    <dgm:pt modelId="{8A6434B0-C986-4CFB-BCC6-354B0DAAB4BF}" type="sibTrans" cxnId="{EC172CDC-9069-4FBC-BCCD-FE8BDAC0CC32}">
      <dgm:prSet/>
      <dgm:spPr/>
      <dgm:t>
        <a:bodyPr/>
        <a:lstStyle/>
        <a:p>
          <a:endParaRPr lang="en-US"/>
        </a:p>
      </dgm:t>
    </dgm:pt>
    <dgm:pt modelId="{F6324B7A-AAC8-4782-A2F0-E9DABD5A750B}">
      <dgm:prSet/>
      <dgm:spPr/>
      <dgm:t>
        <a:bodyPr/>
        <a:lstStyle/>
        <a:p>
          <a:r>
            <a:rPr lang="en-US" dirty="0"/>
            <a:t>Hindi </a:t>
          </a:r>
          <a:r>
            <a:rPr lang="en-US" dirty="0" err="1"/>
            <a:t>Patrakarita</a:t>
          </a:r>
          <a:r>
            <a:rPr lang="en-US" dirty="0"/>
            <a:t> Samman award, Patna, 2021</a:t>
          </a:r>
        </a:p>
      </dgm:t>
    </dgm:pt>
    <dgm:pt modelId="{B3BFA15F-DA45-413C-8E7F-1A7CA18318E1}" type="parTrans" cxnId="{AAF45216-50D5-4673-87A6-799C36D4D059}">
      <dgm:prSet/>
      <dgm:spPr/>
      <dgm:t>
        <a:bodyPr/>
        <a:lstStyle/>
        <a:p>
          <a:endParaRPr lang="en-US"/>
        </a:p>
      </dgm:t>
    </dgm:pt>
    <dgm:pt modelId="{AEED1365-698F-47AB-9BD8-07EED676E527}" type="sibTrans" cxnId="{AAF45216-50D5-4673-87A6-799C36D4D059}">
      <dgm:prSet/>
      <dgm:spPr/>
      <dgm:t>
        <a:bodyPr/>
        <a:lstStyle/>
        <a:p>
          <a:endParaRPr lang="en-US"/>
        </a:p>
      </dgm:t>
    </dgm:pt>
    <dgm:pt modelId="{A548E45A-78B3-4664-8F4C-9302FF73DCE3}">
      <dgm:prSet/>
      <dgm:spPr/>
      <dgm:t>
        <a:bodyPr/>
        <a:lstStyle/>
        <a:p>
          <a:r>
            <a:rPr lang="en-US" dirty="0"/>
            <a:t>Urdu </a:t>
          </a:r>
          <a:r>
            <a:rPr lang="en-US" dirty="0" err="1"/>
            <a:t>Sammaan</a:t>
          </a:r>
          <a:r>
            <a:rPr lang="en-US" dirty="0"/>
            <a:t> award, Patna, 2022</a:t>
          </a:r>
        </a:p>
      </dgm:t>
    </dgm:pt>
    <dgm:pt modelId="{0AA6D79D-FFA3-456C-B6BC-F35218C8C363}" type="parTrans" cxnId="{38C05585-8F1F-44E6-A815-67677C9BB8BB}">
      <dgm:prSet/>
      <dgm:spPr/>
      <dgm:t>
        <a:bodyPr/>
        <a:lstStyle/>
        <a:p>
          <a:endParaRPr lang="en-US"/>
        </a:p>
      </dgm:t>
    </dgm:pt>
    <dgm:pt modelId="{F49F624F-1585-468A-9B62-7CB98891F6F6}" type="sibTrans" cxnId="{38C05585-8F1F-44E6-A815-67677C9BB8BB}">
      <dgm:prSet/>
      <dgm:spPr/>
      <dgm:t>
        <a:bodyPr/>
        <a:lstStyle/>
        <a:p>
          <a:endParaRPr lang="en-US"/>
        </a:p>
      </dgm:t>
    </dgm:pt>
    <dgm:pt modelId="{AAF3E499-8208-4892-B06A-1081D30DDBCB}">
      <dgm:prSet/>
      <dgm:spPr/>
      <dgm:t>
        <a:bodyPr/>
        <a:lstStyle/>
        <a:p>
          <a:r>
            <a:rPr lang="en-US" dirty="0"/>
            <a:t>Shabad Rishi Samman, Indore, 2022</a:t>
          </a:r>
        </a:p>
      </dgm:t>
    </dgm:pt>
    <dgm:pt modelId="{5282B24F-6E2F-406C-81F2-FE07AC139CBD}" type="parTrans" cxnId="{9A2A8070-8A06-4B34-9106-0C39005B2F0F}">
      <dgm:prSet/>
      <dgm:spPr/>
      <dgm:t>
        <a:bodyPr/>
        <a:lstStyle/>
        <a:p>
          <a:endParaRPr lang="en-US"/>
        </a:p>
      </dgm:t>
    </dgm:pt>
    <dgm:pt modelId="{67E701F1-B4A1-4C1D-A510-67384DEC6A64}" type="sibTrans" cxnId="{9A2A8070-8A06-4B34-9106-0C39005B2F0F}">
      <dgm:prSet/>
      <dgm:spPr/>
      <dgm:t>
        <a:bodyPr/>
        <a:lstStyle/>
        <a:p>
          <a:endParaRPr lang="en-US"/>
        </a:p>
      </dgm:t>
    </dgm:pt>
    <dgm:pt modelId="{5909F856-35BA-4561-8CFC-91EB2F24A55F}">
      <dgm:prSet/>
      <dgm:spPr/>
      <dgm:t>
        <a:bodyPr/>
        <a:lstStyle/>
        <a:p>
          <a:r>
            <a:rPr lang="en-US" b="1" dirty="0"/>
            <a:t>Felicitated for committed and bold journalism in the British House of Lords, London in June 2022</a:t>
          </a:r>
        </a:p>
      </dgm:t>
    </dgm:pt>
    <dgm:pt modelId="{AD577846-3AB5-45AE-877B-638EC2F494B4}" type="parTrans" cxnId="{5952CEA4-59C5-4A53-8CD1-4BCDDDDCDD40}">
      <dgm:prSet/>
      <dgm:spPr/>
      <dgm:t>
        <a:bodyPr/>
        <a:lstStyle/>
        <a:p>
          <a:endParaRPr lang="en-US"/>
        </a:p>
      </dgm:t>
    </dgm:pt>
    <dgm:pt modelId="{8ED31886-3C6C-475A-B61B-9DD25B440CB9}" type="sibTrans" cxnId="{5952CEA4-59C5-4A53-8CD1-4BCDDDDCDD40}">
      <dgm:prSet/>
      <dgm:spPr/>
      <dgm:t>
        <a:bodyPr/>
        <a:lstStyle/>
        <a:p>
          <a:endParaRPr lang="en-US"/>
        </a:p>
      </dgm:t>
    </dgm:pt>
    <dgm:pt modelId="{1DDC0A63-2429-4A5B-8E94-F4A51A0CC111}" type="pres">
      <dgm:prSet presAssocID="{7BA436BA-F913-4B02-88AF-FE09C50C7D17}" presName="diagram" presStyleCnt="0">
        <dgm:presLayoutVars>
          <dgm:dir/>
          <dgm:resizeHandles val="exact"/>
        </dgm:presLayoutVars>
      </dgm:prSet>
      <dgm:spPr/>
    </dgm:pt>
    <dgm:pt modelId="{AE4D22DA-A73E-4FAA-93B7-95AB55CA9F2C}" type="pres">
      <dgm:prSet presAssocID="{2FF9AF37-F883-427B-A445-A68635BF9CB8}" presName="node" presStyleLbl="node1" presStyleIdx="0" presStyleCnt="13">
        <dgm:presLayoutVars>
          <dgm:bulletEnabled val="1"/>
        </dgm:presLayoutVars>
      </dgm:prSet>
      <dgm:spPr/>
    </dgm:pt>
    <dgm:pt modelId="{2DDA0C5A-EC93-4CC7-8769-215A48E3EFC5}" type="pres">
      <dgm:prSet presAssocID="{CEE39F25-66C3-4A78-80C4-80DA8F7260B4}" presName="sibTrans" presStyleCnt="0"/>
      <dgm:spPr/>
    </dgm:pt>
    <dgm:pt modelId="{B2B20E7E-4F60-4D99-9E87-E4239106F6B9}" type="pres">
      <dgm:prSet presAssocID="{A08F0DA1-6248-47DC-98AC-9CDB4418B12D}" presName="node" presStyleLbl="node1" presStyleIdx="1" presStyleCnt="13">
        <dgm:presLayoutVars>
          <dgm:bulletEnabled val="1"/>
        </dgm:presLayoutVars>
      </dgm:prSet>
      <dgm:spPr/>
    </dgm:pt>
    <dgm:pt modelId="{48900715-F2E6-4C11-A9A0-D6A5FEACDAA3}" type="pres">
      <dgm:prSet presAssocID="{1410DD62-33EB-4E90-9C55-A739D5810662}" presName="sibTrans" presStyleCnt="0"/>
      <dgm:spPr/>
    </dgm:pt>
    <dgm:pt modelId="{E904CAA3-AEA3-4A16-8D46-92029C602B1E}" type="pres">
      <dgm:prSet presAssocID="{D98F43FD-81DF-4D5B-AE85-C5AF19225996}" presName="node" presStyleLbl="node1" presStyleIdx="2" presStyleCnt="13">
        <dgm:presLayoutVars>
          <dgm:bulletEnabled val="1"/>
        </dgm:presLayoutVars>
      </dgm:prSet>
      <dgm:spPr/>
    </dgm:pt>
    <dgm:pt modelId="{88B17696-7CC0-4B3B-AB92-4D5829E0ED34}" type="pres">
      <dgm:prSet presAssocID="{C505C3B1-A004-4D82-8620-01E0A6A9995E}" presName="sibTrans" presStyleCnt="0"/>
      <dgm:spPr/>
    </dgm:pt>
    <dgm:pt modelId="{6C0ABFCD-00DA-4DED-9DCE-B6B509785E6C}" type="pres">
      <dgm:prSet presAssocID="{E9740870-327F-4474-9653-0F524A1A06F9}" presName="node" presStyleLbl="node1" presStyleIdx="3" presStyleCnt="13">
        <dgm:presLayoutVars>
          <dgm:bulletEnabled val="1"/>
        </dgm:presLayoutVars>
      </dgm:prSet>
      <dgm:spPr/>
    </dgm:pt>
    <dgm:pt modelId="{74A5BA45-01F4-4904-8403-436449A553B7}" type="pres">
      <dgm:prSet presAssocID="{B9F3AD8B-C3DA-497B-B4F2-4D4E6FF93D5F}" presName="sibTrans" presStyleCnt="0"/>
      <dgm:spPr/>
    </dgm:pt>
    <dgm:pt modelId="{2735F3E3-384A-478D-928C-1ECE28418063}" type="pres">
      <dgm:prSet presAssocID="{209FCA02-D5E0-4003-BE48-D5F1DC69CDF6}" presName="node" presStyleLbl="node1" presStyleIdx="4" presStyleCnt="13">
        <dgm:presLayoutVars>
          <dgm:bulletEnabled val="1"/>
        </dgm:presLayoutVars>
      </dgm:prSet>
      <dgm:spPr/>
    </dgm:pt>
    <dgm:pt modelId="{FDFED5C7-3D8D-4736-A1E1-0FD3632DA23B}" type="pres">
      <dgm:prSet presAssocID="{712291BC-91AA-464E-BD90-0AAEEAECA558}" presName="sibTrans" presStyleCnt="0"/>
      <dgm:spPr/>
    </dgm:pt>
    <dgm:pt modelId="{65666B69-281C-48ED-802A-8A23C48D5DD2}" type="pres">
      <dgm:prSet presAssocID="{0C2FD22D-F989-45D3-9A12-9561AD3665E5}" presName="node" presStyleLbl="node1" presStyleIdx="5" presStyleCnt="13">
        <dgm:presLayoutVars>
          <dgm:bulletEnabled val="1"/>
        </dgm:presLayoutVars>
      </dgm:prSet>
      <dgm:spPr/>
    </dgm:pt>
    <dgm:pt modelId="{57D0912D-1A42-440F-BDFC-4162F2DA32B9}" type="pres">
      <dgm:prSet presAssocID="{1E2EBE19-2637-440E-8DE4-4AF3873BDB82}" presName="sibTrans" presStyleCnt="0"/>
      <dgm:spPr/>
    </dgm:pt>
    <dgm:pt modelId="{A17B3565-9606-4242-A90F-95C2B345B738}" type="pres">
      <dgm:prSet presAssocID="{0733A7FD-0E28-42EC-B25F-18E6C0A6D7F2}" presName="node" presStyleLbl="node1" presStyleIdx="6" presStyleCnt="13">
        <dgm:presLayoutVars>
          <dgm:bulletEnabled val="1"/>
        </dgm:presLayoutVars>
      </dgm:prSet>
      <dgm:spPr/>
    </dgm:pt>
    <dgm:pt modelId="{77ED4C4E-0B72-482F-804E-B82893EDBFA0}" type="pres">
      <dgm:prSet presAssocID="{78A98A12-AC9A-43CF-A03A-4B6A9C92D6BD}" presName="sibTrans" presStyleCnt="0"/>
      <dgm:spPr/>
    </dgm:pt>
    <dgm:pt modelId="{E7951A1B-D3E1-4612-9407-948966365D1E}" type="pres">
      <dgm:prSet presAssocID="{14518AB7-428D-4F24-A33A-0EF35859498C}" presName="node" presStyleLbl="node1" presStyleIdx="7" presStyleCnt="13">
        <dgm:presLayoutVars>
          <dgm:bulletEnabled val="1"/>
        </dgm:presLayoutVars>
      </dgm:prSet>
      <dgm:spPr/>
    </dgm:pt>
    <dgm:pt modelId="{083DB374-568E-4041-8434-4C472A8F5184}" type="pres">
      <dgm:prSet presAssocID="{E31DCB57-B830-40A0-ABD2-B33BB7DB41BD}" presName="sibTrans" presStyleCnt="0"/>
      <dgm:spPr/>
    </dgm:pt>
    <dgm:pt modelId="{7F12B5D0-1E8C-4D3C-A4FE-102414B7A9B6}" type="pres">
      <dgm:prSet presAssocID="{2A85DB0D-6ABE-45C0-B585-AFD96361858B}" presName="node" presStyleLbl="node1" presStyleIdx="8" presStyleCnt="13">
        <dgm:presLayoutVars>
          <dgm:bulletEnabled val="1"/>
        </dgm:presLayoutVars>
      </dgm:prSet>
      <dgm:spPr/>
    </dgm:pt>
    <dgm:pt modelId="{A975A8A2-1EAA-4485-B700-F08B993AB9E5}" type="pres">
      <dgm:prSet presAssocID="{8A6434B0-C986-4CFB-BCC6-354B0DAAB4BF}" presName="sibTrans" presStyleCnt="0"/>
      <dgm:spPr/>
    </dgm:pt>
    <dgm:pt modelId="{506A4DF8-13C3-464B-A820-2880AC61808B}" type="pres">
      <dgm:prSet presAssocID="{F6324B7A-AAC8-4782-A2F0-E9DABD5A750B}" presName="node" presStyleLbl="node1" presStyleIdx="9" presStyleCnt="13">
        <dgm:presLayoutVars>
          <dgm:bulletEnabled val="1"/>
        </dgm:presLayoutVars>
      </dgm:prSet>
      <dgm:spPr/>
    </dgm:pt>
    <dgm:pt modelId="{C26EE170-5A21-4599-BC27-00EF486D9F8B}" type="pres">
      <dgm:prSet presAssocID="{AEED1365-698F-47AB-9BD8-07EED676E527}" presName="sibTrans" presStyleCnt="0"/>
      <dgm:spPr/>
    </dgm:pt>
    <dgm:pt modelId="{274CBF05-AC53-42AE-B95D-A480FC80FBC2}" type="pres">
      <dgm:prSet presAssocID="{A548E45A-78B3-4664-8F4C-9302FF73DCE3}" presName="node" presStyleLbl="node1" presStyleIdx="10" presStyleCnt="13">
        <dgm:presLayoutVars>
          <dgm:bulletEnabled val="1"/>
        </dgm:presLayoutVars>
      </dgm:prSet>
      <dgm:spPr/>
    </dgm:pt>
    <dgm:pt modelId="{C08871A4-91F8-4B9A-BFE7-8E770A874EE5}" type="pres">
      <dgm:prSet presAssocID="{F49F624F-1585-468A-9B62-7CB98891F6F6}" presName="sibTrans" presStyleCnt="0"/>
      <dgm:spPr/>
    </dgm:pt>
    <dgm:pt modelId="{2BA857C4-13B1-4A69-A9F8-AF032E0F5AC1}" type="pres">
      <dgm:prSet presAssocID="{AAF3E499-8208-4892-B06A-1081D30DDBCB}" presName="node" presStyleLbl="node1" presStyleIdx="11" presStyleCnt="13">
        <dgm:presLayoutVars>
          <dgm:bulletEnabled val="1"/>
        </dgm:presLayoutVars>
      </dgm:prSet>
      <dgm:spPr/>
    </dgm:pt>
    <dgm:pt modelId="{584155B8-8C2F-4961-A3CE-5BDE456A4007}" type="pres">
      <dgm:prSet presAssocID="{67E701F1-B4A1-4C1D-A510-67384DEC6A64}" presName="sibTrans" presStyleCnt="0"/>
      <dgm:spPr/>
    </dgm:pt>
    <dgm:pt modelId="{8D04D4A3-2792-4AA1-93FE-DBE4D6A61133}" type="pres">
      <dgm:prSet presAssocID="{5909F856-35BA-4561-8CFC-91EB2F24A55F}" presName="node" presStyleLbl="node1" presStyleIdx="12" presStyleCnt="13">
        <dgm:presLayoutVars>
          <dgm:bulletEnabled val="1"/>
        </dgm:presLayoutVars>
      </dgm:prSet>
      <dgm:spPr/>
    </dgm:pt>
  </dgm:ptLst>
  <dgm:cxnLst>
    <dgm:cxn modelId="{01D7DC02-B1DD-492A-BCEC-23E1234724A8}" type="presOf" srcId="{AAF3E499-8208-4892-B06A-1081D30DDBCB}" destId="{2BA857C4-13B1-4A69-A9F8-AF032E0F5AC1}" srcOrd="0" destOrd="0" presId="urn:microsoft.com/office/officeart/2005/8/layout/default"/>
    <dgm:cxn modelId="{8E444210-DC41-420E-A321-6D7577420B19}" type="presOf" srcId="{A08F0DA1-6248-47DC-98AC-9CDB4418B12D}" destId="{B2B20E7E-4F60-4D99-9E87-E4239106F6B9}" srcOrd="0" destOrd="0" presId="urn:microsoft.com/office/officeart/2005/8/layout/default"/>
    <dgm:cxn modelId="{AAF45216-50D5-4673-87A6-799C36D4D059}" srcId="{7BA436BA-F913-4B02-88AF-FE09C50C7D17}" destId="{F6324B7A-AAC8-4782-A2F0-E9DABD5A750B}" srcOrd="9" destOrd="0" parTransId="{B3BFA15F-DA45-413C-8E7F-1A7CA18318E1}" sibTransId="{AEED1365-698F-47AB-9BD8-07EED676E527}"/>
    <dgm:cxn modelId="{0DA53B1B-FB91-49E9-BBDB-CD2D2BA7D1D5}" type="presOf" srcId="{0733A7FD-0E28-42EC-B25F-18E6C0A6D7F2}" destId="{A17B3565-9606-4242-A90F-95C2B345B738}" srcOrd="0" destOrd="0" presId="urn:microsoft.com/office/officeart/2005/8/layout/default"/>
    <dgm:cxn modelId="{94884822-A4AE-4B0A-95A2-4331206F7273}" srcId="{7BA436BA-F913-4B02-88AF-FE09C50C7D17}" destId="{14518AB7-428D-4F24-A33A-0EF35859498C}" srcOrd="7" destOrd="0" parTransId="{1BF96049-0714-48CC-95F1-976631D88F21}" sibTransId="{E31DCB57-B830-40A0-ABD2-B33BB7DB41BD}"/>
    <dgm:cxn modelId="{37AF6229-424C-44E1-B1C7-958D3D975791}" type="presOf" srcId="{0C2FD22D-F989-45D3-9A12-9561AD3665E5}" destId="{65666B69-281C-48ED-802A-8A23C48D5DD2}" srcOrd="0" destOrd="0" presId="urn:microsoft.com/office/officeart/2005/8/layout/default"/>
    <dgm:cxn modelId="{EECF142D-6A17-4FF9-9903-5EBA6AE58CE1}" type="presOf" srcId="{E9740870-327F-4474-9653-0F524A1A06F9}" destId="{6C0ABFCD-00DA-4DED-9DCE-B6B509785E6C}" srcOrd="0" destOrd="0" presId="urn:microsoft.com/office/officeart/2005/8/layout/default"/>
    <dgm:cxn modelId="{299AD06A-42D2-4ED5-95E5-2FFDA3C3E19C}" srcId="{7BA436BA-F913-4B02-88AF-FE09C50C7D17}" destId="{0C2FD22D-F989-45D3-9A12-9561AD3665E5}" srcOrd="5" destOrd="0" parTransId="{8958A703-F455-4EA9-AED7-F0CD42ACB168}" sibTransId="{1E2EBE19-2637-440E-8DE4-4AF3873BDB82}"/>
    <dgm:cxn modelId="{9A2A8070-8A06-4B34-9106-0C39005B2F0F}" srcId="{7BA436BA-F913-4B02-88AF-FE09C50C7D17}" destId="{AAF3E499-8208-4892-B06A-1081D30DDBCB}" srcOrd="11" destOrd="0" parTransId="{5282B24F-6E2F-406C-81F2-FE07AC139CBD}" sibTransId="{67E701F1-B4A1-4C1D-A510-67384DEC6A64}"/>
    <dgm:cxn modelId="{770CAB51-F113-482C-98B1-B07563E82F06}" type="presOf" srcId="{2FF9AF37-F883-427B-A445-A68635BF9CB8}" destId="{AE4D22DA-A73E-4FAA-93B7-95AB55CA9F2C}" srcOrd="0" destOrd="0" presId="urn:microsoft.com/office/officeart/2005/8/layout/default"/>
    <dgm:cxn modelId="{45289A7D-A7C2-4A57-A3F8-9CC587E1ABFA}" type="presOf" srcId="{209FCA02-D5E0-4003-BE48-D5F1DC69CDF6}" destId="{2735F3E3-384A-478D-928C-1ECE28418063}" srcOrd="0" destOrd="0" presId="urn:microsoft.com/office/officeart/2005/8/layout/default"/>
    <dgm:cxn modelId="{582F9584-0EF9-4880-851D-4124BF64C7BD}" type="presOf" srcId="{2A85DB0D-6ABE-45C0-B585-AFD96361858B}" destId="{7F12B5D0-1E8C-4D3C-A4FE-102414B7A9B6}" srcOrd="0" destOrd="0" presId="urn:microsoft.com/office/officeart/2005/8/layout/default"/>
    <dgm:cxn modelId="{38C05585-8F1F-44E6-A815-67677C9BB8BB}" srcId="{7BA436BA-F913-4B02-88AF-FE09C50C7D17}" destId="{A548E45A-78B3-4664-8F4C-9302FF73DCE3}" srcOrd="10" destOrd="0" parTransId="{0AA6D79D-FFA3-456C-B6BC-F35218C8C363}" sibTransId="{F49F624F-1585-468A-9B62-7CB98891F6F6}"/>
    <dgm:cxn modelId="{14DBAE87-28ED-4603-90AA-E08BDE2438D9}" srcId="{7BA436BA-F913-4B02-88AF-FE09C50C7D17}" destId="{0733A7FD-0E28-42EC-B25F-18E6C0A6D7F2}" srcOrd="6" destOrd="0" parTransId="{1942381B-FC22-4EC8-9271-FBF79DB7D932}" sibTransId="{78A98A12-AC9A-43CF-A03A-4B6A9C92D6BD}"/>
    <dgm:cxn modelId="{3877EA88-7768-4AE0-8321-B2A5A94B3561}" type="presOf" srcId="{14518AB7-428D-4F24-A33A-0EF35859498C}" destId="{E7951A1B-D3E1-4612-9407-948966365D1E}" srcOrd="0" destOrd="0" presId="urn:microsoft.com/office/officeart/2005/8/layout/default"/>
    <dgm:cxn modelId="{E366AC8E-96FD-446E-9045-F955EE86C73A}" type="presOf" srcId="{D98F43FD-81DF-4D5B-AE85-C5AF19225996}" destId="{E904CAA3-AEA3-4A16-8D46-92029C602B1E}" srcOrd="0" destOrd="0" presId="urn:microsoft.com/office/officeart/2005/8/layout/default"/>
    <dgm:cxn modelId="{F52C3F90-16BA-4164-AB3A-0BD927FA0555}" type="presOf" srcId="{5909F856-35BA-4561-8CFC-91EB2F24A55F}" destId="{8D04D4A3-2792-4AA1-93FE-DBE4D6A61133}" srcOrd="0" destOrd="0" presId="urn:microsoft.com/office/officeart/2005/8/layout/default"/>
    <dgm:cxn modelId="{5952CEA4-59C5-4A53-8CD1-4BCDDDDCDD40}" srcId="{7BA436BA-F913-4B02-88AF-FE09C50C7D17}" destId="{5909F856-35BA-4561-8CFC-91EB2F24A55F}" srcOrd="12" destOrd="0" parTransId="{AD577846-3AB5-45AE-877B-638EC2F494B4}" sibTransId="{8ED31886-3C6C-475A-B61B-9DD25B440CB9}"/>
    <dgm:cxn modelId="{EA6228A9-7078-4AD7-A9F9-ED2BFE26C6F9}" srcId="{7BA436BA-F913-4B02-88AF-FE09C50C7D17}" destId="{D98F43FD-81DF-4D5B-AE85-C5AF19225996}" srcOrd="2" destOrd="0" parTransId="{A3423A03-314C-4ECA-B074-169B8A53B6B2}" sibTransId="{C505C3B1-A004-4D82-8620-01E0A6A9995E}"/>
    <dgm:cxn modelId="{2F6874AA-4C71-4DC9-989D-ED680649BB63}" srcId="{7BA436BA-F913-4B02-88AF-FE09C50C7D17}" destId="{209FCA02-D5E0-4003-BE48-D5F1DC69CDF6}" srcOrd="4" destOrd="0" parTransId="{0ECFDDEE-D2E6-46D5-BC0C-8AF6F8E0394C}" sibTransId="{712291BC-91AA-464E-BD90-0AAEEAECA558}"/>
    <dgm:cxn modelId="{EE2624AF-AC59-47F8-97A3-BA78D6E94734}" type="presOf" srcId="{A548E45A-78B3-4664-8F4C-9302FF73DCE3}" destId="{274CBF05-AC53-42AE-B95D-A480FC80FBC2}" srcOrd="0" destOrd="0" presId="urn:microsoft.com/office/officeart/2005/8/layout/default"/>
    <dgm:cxn modelId="{3DC944BA-DBD8-46D2-AB6F-A1A2252101E4}" type="presOf" srcId="{7BA436BA-F913-4B02-88AF-FE09C50C7D17}" destId="{1DDC0A63-2429-4A5B-8E94-F4A51A0CC111}" srcOrd="0" destOrd="0" presId="urn:microsoft.com/office/officeart/2005/8/layout/default"/>
    <dgm:cxn modelId="{E16972BD-5667-4BEA-B07C-0A281C9A372D}" srcId="{7BA436BA-F913-4B02-88AF-FE09C50C7D17}" destId="{E9740870-327F-4474-9653-0F524A1A06F9}" srcOrd="3" destOrd="0" parTransId="{4E0F69A0-BF83-44BC-ABC4-B2AC0FC496E5}" sibTransId="{B9F3AD8B-C3DA-497B-B4F2-4D4E6FF93D5F}"/>
    <dgm:cxn modelId="{350602C2-78DE-40C2-80C5-B24BA79316FC}" srcId="{7BA436BA-F913-4B02-88AF-FE09C50C7D17}" destId="{2FF9AF37-F883-427B-A445-A68635BF9CB8}" srcOrd="0" destOrd="0" parTransId="{AEB837E9-26E1-49A8-952D-D6A8F6246DEC}" sibTransId="{CEE39F25-66C3-4A78-80C4-80DA8F7260B4}"/>
    <dgm:cxn modelId="{EC172CDC-9069-4FBC-BCCD-FE8BDAC0CC32}" srcId="{7BA436BA-F913-4B02-88AF-FE09C50C7D17}" destId="{2A85DB0D-6ABE-45C0-B585-AFD96361858B}" srcOrd="8" destOrd="0" parTransId="{58A20613-C30A-4E35-8EAA-ADE0AA17B550}" sibTransId="{8A6434B0-C986-4CFB-BCC6-354B0DAAB4BF}"/>
    <dgm:cxn modelId="{DE11E5F3-5E66-4834-A919-2698A20AAA20}" type="presOf" srcId="{F6324B7A-AAC8-4782-A2F0-E9DABD5A750B}" destId="{506A4DF8-13C3-464B-A820-2880AC61808B}" srcOrd="0" destOrd="0" presId="urn:microsoft.com/office/officeart/2005/8/layout/default"/>
    <dgm:cxn modelId="{253121FB-D9BA-45C6-9694-AE80871BADBB}" srcId="{7BA436BA-F913-4B02-88AF-FE09C50C7D17}" destId="{A08F0DA1-6248-47DC-98AC-9CDB4418B12D}" srcOrd="1" destOrd="0" parTransId="{13F4851A-F9B9-4108-8931-C0E9D9C86F38}" sibTransId="{1410DD62-33EB-4E90-9C55-A739D5810662}"/>
    <dgm:cxn modelId="{13339B48-2D34-4596-BBBE-7335D6B809B4}" type="presParOf" srcId="{1DDC0A63-2429-4A5B-8E94-F4A51A0CC111}" destId="{AE4D22DA-A73E-4FAA-93B7-95AB55CA9F2C}" srcOrd="0" destOrd="0" presId="urn:microsoft.com/office/officeart/2005/8/layout/default"/>
    <dgm:cxn modelId="{9A9DCF7B-27A6-4FD7-9228-A61A7768A119}" type="presParOf" srcId="{1DDC0A63-2429-4A5B-8E94-F4A51A0CC111}" destId="{2DDA0C5A-EC93-4CC7-8769-215A48E3EFC5}" srcOrd="1" destOrd="0" presId="urn:microsoft.com/office/officeart/2005/8/layout/default"/>
    <dgm:cxn modelId="{E62A4B73-D994-4043-9B41-69D7CC24545D}" type="presParOf" srcId="{1DDC0A63-2429-4A5B-8E94-F4A51A0CC111}" destId="{B2B20E7E-4F60-4D99-9E87-E4239106F6B9}" srcOrd="2" destOrd="0" presId="urn:microsoft.com/office/officeart/2005/8/layout/default"/>
    <dgm:cxn modelId="{1FEF6137-21D2-4DC8-9D4A-FCFC92DADBF8}" type="presParOf" srcId="{1DDC0A63-2429-4A5B-8E94-F4A51A0CC111}" destId="{48900715-F2E6-4C11-A9A0-D6A5FEACDAA3}" srcOrd="3" destOrd="0" presId="urn:microsoft.com/office/officeart/2005/8/layout/default"/>
    <dgm:cxn modelId="{9E54E972-D8A6-4262-A192-2AE959B2BE57}" type="presParOf" srcId="{1DDC0A63-2429-4A5B-8E94-F4A51A0CC111}" destId="{E904CAA3-AEA3-4A16-8D46-92029C602B1E}" srcOrd="4" destOrd="0" presId="urn:microsoft.com/office/officeart/2005/8/layout/default"/>
    <dgm:cxn modelId="{311B3350-5FC5-4C5B-804B-EA82DAF20D82}" type="presParOf" srcId="{1DDC0A63-2429-4A5B-8E94-F4A51A0CC111}" destId="{88B17696-7CC0-4B3B-AB92-4D5829E0ED34}" srcOrd="5" destOrd="0" presId="urn:microsoft.com/office/officeart/2005/8/layout/default"/>
    <dgm:cxn modelId="{16DF2028-715F-42F5-98B1-61C095C5FD04}" type="presParOf" srcId="{1DDC0A63-2429-4A5B-8E94-F4A51A0CC111}" destId="{6C0ABFCD-00DA-4DED-9DCE-B6B509785E6C}" srcOrd="6" destOrd="0" presId="urn:microsoft.com/office/officeart/2005/8/layout/default"/>
    <dgm:cxn modelId="{2DF16A74-B805-41DA-B2F3-EB5BC6E14C5D}" type="presParOf" srcId="{1DDC0A63-2429-4A5B-8E94-F4A51A0CC111}" destId="{74A5BA45-01F4-4904-8403-436449A553B7}" srcOrd="7" destOrd="0" presId="urn:microsoft.com/office/officeart/2005/8/layout/default"/>
    <dgm:cxn modelId="{D18D186B-B822-45A0-804B-9AC4EEC57C23}" type="presParOf" srcId="{1DDC0A63-2429-4A5B-8E94-F4A51A0CC111}" destId="{2735F3E3-384A-478D-928C-1ECE28418063}" srcOrd="8" destOrd="0" presId="urn:microsoft.com/office/officeart/2005/8/layout/default"/>
    <dgm:cxn modelId="{0FA7CADE-FB71-4097-BA75-EE2CA2205845}" type="presParOf" srcId="{1DDC0A63-2429-4A5B-8E94-F4A51A0CC111}" destId="{FDFED5C7-3D8D-4736-A1E1-0FD3632DA23B}" srcOrd="9" destOrd="0" presId="urn:microsoft.com/office/officeart/2005/8/layout/default"/>
    <dgm:cxn modelId="{8DCBB3EC-EC2C-44D1-A552-FA6F0CB3AE1A}" type="presParOf" srcId="{1DDC0A63-2429-4A5B-8E94-F4A51A0CC111}" destId="{65666B69-281C-48ED-802A-8A23C48D5DD2}" srcOrd="10" destOrd="0" presId="urn:microsoft.com/office/officeart/2005/8/layout/default"/>
    <dgm:cxn modelId="{183C394D-AD95-4AB8-B662-8733CB98A18F}" type="presParOf" srcId="{1DDC0A63-2429-4A5B-8E94-F4A51A0CC111}" destId="{57D0912D-1A42-440F-BDFC-4162F2DA32B9}" srcOrd="11" destOrd="0" presId="urn:microsoft.com/office/officeart/2005/8/layout/default"/>
    <dgm:cxn modelId="{50395545-1471-4910-BE0C-18477BDA9BE7}" type="presParOf" srcId="{1DDC0A63-2429-4A5B-8E94-F4A51A0CC111}" destId="{A17B3565-9606-4242-A90F-95C2B345B738}" srcOrd="12" destOrd="0" presId="urn:microsoft.com/office/officeart/2005/8/layout/default"/>
    <dgm:cxn modelId="{B75B7E1D-2AE4-4F6E-91DD-B864CC57DDA8}" type="presParOf" srcId="{1DDC0A63-2429-4A5B-8E94-F4A51A0CC111}" destId="{77ED4C4E-0B72-482F-804E-B82893EDBFA0}" srcOrd="13" destOrd="0" presId="urn:microsoft.com/office/officeart/2005/8/layout/default"/>
    <dgm:cxn modelId="{318E005F-2624-4AB4-A8B0-6E430FD9F88A}" type="presParOf" srcId="{1DDC0A63-2429-4A5B-8E94-F4A51A0CC111}" destId="{E7951A1B-D3E1-4612-9407-948966365D1E}" srcOrd="14" destOrd="0" presId="urn:microsoft.com/office/officeart/2005/8/layout/default"/>
    <dgm:cxn modelId="{9CF2A01E-10E3-49E1-9884-2F360209AD30}" type="presParOf" srcId="{1DDC0A63-2429-4A5B-8E94-F4A51A0CC111}" destId="{083DB374-568E-4041-8434-4C472A8F5184}" srcOrd="15" destOrd="0" presId="urn:microsoft.com/office/officeart/2005/8/layout/default"/>
    <dgm:cxn modelId="{AAF36128-216F-4BD1-B125-2665E8899209}" type="presParOf" srcId="{1DDC0A63-2429-4A5B-8E94-F4A51A0CC111}" destId="{7F12B5D0-1E8C-4D3C-A4FE-102414B7A9B6}" srcOrd="16" destOrd="0" presId="urn:microsoft.com/office/officeart/2005/8/layout/default"/>
    <dgm:cxn modelId="{25506F65-0DAA-4A7B-893E-B1B57BC17AEE}" type="presParOf" srcId="{1DDC0A63-2429-4A5B-8E94-F4A51A0CC111}" destId="{A975A8A2-1EAA-4485-B700-F08B993AB9E5}" srcOrd="17" destOrd="0" presId="urn:microsoft.com/office/officeart/2005/8/layout/default"/>
    <dgm:cxn modelId="{B31CBE05-7AFA-4375-BEFA-763AF728323E}" type="presParOf" srcId="{1DDC0A63-2429-4A5B-8E94-F4A51A0CC111}" destId="{506A4DF8-13C3-464B-A820-2880AC61808B}" srcOrd="18" destOrd="0" presId="urn:microsoft.com/office/officeart/2005/8/layout/default"/>
    <dgm:cxn modelId="{A67D7087-F3DF-439B-BAB1-65877B8F3157}" type="presParOf" srcId="{1DDC0A63-2429-4A5B-8E94-F4A51A0CC111}" destId="{C26EE170-5A21-4599-BC27-00EF486D9F8B}" srcOrd="19" destOrd="0" presId="urn:microsoft.com/office/officeart/2005/8/layout/default"/>
    <dgm:cxn modelId="{95F814F7-AF86-404D-A1E9-B27665DEC49B}" type="presParOf" srcId="{1DDC0A63-2429-4A5B-8E94-F4A51A0CC111}" destId="{274CBF05-AC53-42AE-B95D-A480FC80FBC2}" srcOrd="20" destOrd="0" presId="urn:microsoft.com/office/officeart/2005/8/layout/default"/>
    <dgm:cxn modelId="{FDC1B50C-D888-406E-8453-3D5DEC53FC30}" type="presParOf" srcId="{1DDC0A63-2429-4A5B-8E94-F4A51A0CC111}" destId="{C08871A4-91F8-4B9A-BFE7-8E770A874EE5}" srcOrd="21" destOrd="0" presId="urn:microsoft.com/office/officeart/2005/8/layout/default"/>
    <dgm:cxn modelId="{29FCB35B-B81E-4AF0-9495-9CBBEB483C56}" type="presParOf" srcId="{1DDC0A63-2429-4A5B-8E94-F4A51A0CC111}" destId="{2BA857C4-13B1-4A69-A9F8-AF032E0F5AC1}" srcOrd="22" destOrd="0" presId="urn:microsoft.com/office/officeart/2005/8/layout/default"/>
    <dgm:cxn modelId="{D13D133A-B52D-4E99-902C-74D19A307AB2}" type="presParOf" srcId="{1DDC0A63-2429-4A5B-8E94-F4A51A0CC111}" destId="{584155B8-8C2F-4961-A3CE-5BDE456A4007}" srcOrd="23" destOrd="0" presId="urn:microsoft.com/office/officeart/2005/8/layout/default"/>
    <dgm:cxn modelId="{D8CE7CE0-E1D2-465F-9710-941EEAE05A60}" type="presParOf" srcId="{1DDC0A63-2429-4A5B-8E94-F4A51A0CC111}" destId="{8D04D4A3-2792-4AA1-93FE-DBE4D6A61133}" srcOrd="2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92E2C-6B88-425F-BA8A-CFA4FE9F2925}">
      <dsp:nvSpPr>
        <dsp:cNvPr id="0" name=""/>
        <dsp:cNvSpPr/>
      </dsp:nvSpPr>
      <dsp:spPr>
        <a:xfrm>
          <a:off x="1751280" y="807000"/>
          <a:ext cx="372232" cy="91440"/>
        </a:xfrm>
        <a:custGeom>
          <a:avLst/>
          <a:gdLst/>
          <a:ahLst/>
          <a:cxnLst/>
          <a:rect l="0" t="0" r="0" b="0"/>
          <a:pathLst>
            <a:path>
              <a:moveTo>
                <a:pt x="0" y="45720"/>
              </a:moveTo>
              <a:lnTo>
                <a:pt x="372232" y="45720"/>
              </a:lnTo>
            </a:path>
          </a:pathLst>
        </a:custGeom>
        <a:noFill/>
        <a:ln w="6350" cap="flat" cmpd="sng" algn="ctr">
          <a:solidFill>
            <a:srgbClr val="00000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rgbClr val="000000">
                <a:hueOff val="0"/>
                <a:satOff val="0"/>
                <a:lumOff val="0"/>
                <a:alphaOff val="0"/>
              </a:srgbClr>
            </a:solidFill>
            <a:latin typeface="Avenir Next LT Pro Light"/>
            <a:ea typeface="+mn-ea"/>
            <a:cs typeface="+mn-cs"/>
          </a:endParaRPr>
        </a:p>
      </dsp:txBody>
      <dsp:txXfrm>
        <a:off x="1927326" y="850706"/>
        <a:ext cx="0" cy="0"/>
      </dsp:txXfrm>
    </dsp:sp>
    <dsp:sp modelId="{E8335FC2-1EF3-41DA-B6C7-96CF3A78DF62}">
      <dsp:nvSpPr>
        <dsp:cNvPr id="0" name=""/>
        <dsp:cNvSpPr/>
      </dsp:nvSpPr>
      <dsp:spPr>
        <a:xfrm>
          <a:off x="1635" y="3272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IN" sz="1400" kern="1200">
              <a:solidFill>
                <a:srgbClr val="000000">
                  <a:hueOff val="0"/>
                  <a:satOff val="0"/>
                  <a:lumOff val="0"/>
                  <a:alphaOff val="0"/>
                </a:srgbClr>
              </a:solidFill>
              <a:latin typeface="EYInterstate Light"/>
              <a:ea typeface="+mn-ea"/>
              <a:cs typeface="+mn-cs"/>
            </a:rPr>
            <a:t>1997</a:t>
          </a:r>
        </a:p>
        <a:p>
          <a:pPr marL="57150" lvl="1" indent="-57150" algn="l" defTabSz="488950">
            <a:lnSpc>
              <a:spcPct val="90000"/>
            </a:lnSpc>
            <a:spcBef>
              <a:spcPct val="0"/>
            </a:spcBef>
            <a:spcAft>
              <a:spcPct val="15000"/>
            </a:spcAft>
            <a:buChar char="•"/>
          </a:pPr>
          <a:r>
            <a:rPr lang="en-IN" sz="1100" kern="1200">
              <a:solidFill>
                <a:srgbClr val="000000">
                  <a:hueOff val="0"/>
                  <a:satOff val="0"/>
                  <a:lumOff val="0"/>
                  <a:alphaOff val="0"/>
                </a:srgbClr>
              </a:solidFill>
              <a:latin typeface="EYInterstate Light"/>
              <a:ea typeface="+mn-ea"/>
              <a:cs typeface="+mn-cs"/>
            </a:rPr>
            <a:t>Started as Correspondent in Sahara News Network</a:t>
          </a:r>
        </a:p>
      </dsp:txBody>
      <dsp:txXfrm>
        <a:off x="1635" y="327287"/>
        <a:ext cx="1751445" cy="1050867"/>
      </dsp:txXfrm>
    </dsp:sp>
    <dsp:sp modelId="{267ED6C4-75B9-458C-B1E7-C491CEEA3C13}">
      <dsp:nvSpPr>
        <dsp:cNvPr id="0" name=""/>
        <dsp:cNvSpPr/>
      </dsp:nvSpPr>
      <dsp:spPr>
        <a:xfrm>
          <a:off x="3905559" y="807000"/>
          <a:ext cx="372232" cy="91440"/>
        </a:xfrm>
        <a:custGeom>
          <a:avLst/>
          <a:gdLst/>
          <a:ahLst/>
          <a:cxnLst/>
          <a:rect l="0" t="0" r="0" b="0"/>
          <a:pathLst>
            <a:path>
              <a:moveTo>
                <a:pt x="0" y="45720"/>
              </a:moveTo>
              <a:lnTo>
                <a:pt x="372232" y="45720"/>
              </a:lnTo>
            </a:path>
          </a:pathLst>
        </a:custGeom>
        <a:noFill/>
        <a:ln w="6350" cap="flat" cmpd="sng" algn="ctr">
          <a:solidFill>
            <a:srgbClr val="00000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rgbClr val="000000">
                <a:hueOff val="0"/>
                <a:satOff val="0"/>
                <a:lumOff val="0"/>
                <a:alphaOff val="0"/>
              </a:srgbClr>
            </a:solidFill>
            <a:latin typeface="Avenir Next LT Pro Light"/>
            <a:ea typeface="+mn-ea"/>
            <a:cs typeface="+mn-cs"/>
          </a:endParaRPr>
        </a:p>
      </dsp:txBody>
      <dsp:txXfrm>
        <a:off x="4081604" y="850706"/>
        <a:ext cx="0" cy="0"/>
      </dsp:txXfrm>
    </dsp:sp>
    <dsp:sp modelId="{DA3F27C6-502E-4D7A-8B55-F7531303062B}">
      <dsp:nvSpPr>
        <dsp:cNvPr id="0" name=""/>
        <dsp:cNvSpPr/>
      </dsp:nvSpPr>
      <dsp:spPr>
        <a:xfrm>
          <a:off x="2155913" y="3272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IN" sz="1400" kern="1200" dirty="0">
              <a:solidFill>
                <a:srgbClr val="000000">
                  <a:hueOff val="0"/>
                  <a:satOff val="0"/>
                  <a:lumOff val="0"/>
                  <a:alphaOff val="0"/>
                </a:srgbClr>
              </a:solidFill>
              <a:latin typeface="EYInterstate Light"/>
              <a:ea typeface="+mn-ea"/>
              <a:cs typeface="+mn-cs"/>
            </a:rPr>
            <a:t>2002</a:t>
          </a:r>
        </a:p>
        <a:p>
          <a:pPr marL="57150" lvl="1" indent="-57150" algn="l" defTabSz="488950">
            <a:lnSpc>
              <a:spcPct val="90000"/>
            </a:lnSpc>
            <a:spcBef>
              <a:spcPct val="0"/>
            </a:spcBef>
            <a:spcAft>
              <a:spcPct val="15000"/>
            </a:spcAft>
            <a:buChar char="•"/>
          </a:pPr>
          <a:r>
            <a:rPr lang="en-IN" sz="1100" kern="1200">
              <a:solidFill>
                <a:srgbClr val="000000">
                  <a:hueOff val="0"/>
                  <a:satOff val="0"/>
                  <a:lumOff val="0"/>
                  <a:alphaOff val="0"/>
                </a:srgbClr>
              </a:solidFill>
              <a:latin typeface="EYInterstate Light"/>
              <a:ea typeface="+mn-ea"/>
              <a:cs typeface="+mn-cs"/>
            </a:rPr>
            <a:t>Joined Star News (now ABP News)</a:t>
          </a:r>
        </a:p>
      </dsp:txBody>
      <dsp:txXfrm>
        <a:off x="2155913" y="327287"/>
        <a:ext cx="1751445" cy="1050867"/>
      </dsp:txXfrm>
    </dsp:sp>
    <dsp:sp modelId="{66A1B8D8-7BDA-4C72-9541-F3510BD45EE9}">
      <dsp:nvSpPr>
        <dsp:cNvPr id="0" name=""/>
        <dsp:cNvSpPr/>
      </dsp:nvSpPr>
      <dsp:spPr>
        <a:xfrm>
          <a:off x="6059837" y="807000"/>
          <a:ext cx="372232" cy="91440"/>
        </a:xfrm>
        <a:custGeom>
          <a:avLst/>
          <a:gdLst/>
          <a:ahLst/>
          <a:cxnLst/>
          <a:rect l="0" t="0" r="0" b="0"/>
          <a:pathLst>
            <a:path>
              <a:moveTo>
                <a:pt x="0" y="45720"/>
              </a:moveTo>
              <a:lnTo>
                <a:pt x="372232" y="45720"/>
              </a:lnTo>
            </a:path>
          </a:pathLst>
        </a:custGeom>
        <a:noFill/>
        <a:ln w="6350" cap="flat" cmpd="sng" algn="ctr">
          <a:solidFill>
            <a:srgbClr val="00000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rgbClr val="000000">
                <a:hueOff val="0"/>
                <a:satOff val="0"/>
                <a:lumOff val="0"/>
                <a:alphaOff val="0"/>
              </a:srgbClr>
            </a:solidFill>
            <a:latin typeface="Avenir Next LT Pro Light"/>
            <a:ea typeface="+mn-ea"/>
            <a:cs typeface="+mn-cs"/>
          </a:endParaRPr>
        </a:p>
      </dsp:txBody>
      <dsp:txXfrm>
        <a:off x="6235883" y="850706"/>
        <a:ext cx="0" cy="0"/>
      </dsp:txXfrm>
    </dsp:sp>
    <dsp:sp modelId="{620A17FD-935F-4F1C-B5D7-1DEF33879EB8}">
      <dsp:nvSpPr>
        <dsp:cNvPr id="0" name=""/>
        <dsp:cNvSpPr/>
      </dsp:nvSpPr>
      <dsp:spPr>
        <a:xfrm>
          <a:off x="4310191" y="3272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IN" sz="1400" kern="1200">
              <a:solidFill>
                <a:srgbClr val="000000">
                  <a:hueOff val="0"/>
                  <a:satOff val="0"/>
                  <a:lumOff val="0"/>
                  <a:alphaOff val="0"/>
                </a:srgbClr>
              </a:solidFill>
              <a:latin typeface="EYInterstate Light"/>
              <a:ea typeface="+mn-ea"/>
              <a:cs typeface="+mn-cs"/>
            </a:rPr>
            <a:t>2004</a:t>
          </a:r>
        </a:p>
        <a:p>
          <a:pPr marL="57150" lvl="1" indent="-57150" algn="l" defTabSz="488950">
            <a:lnSpc>
              <a:spcPct val="90000"/>
            </a:lnSpc>
            <a:spcBef>
              <a:spcPct val="0"/>
            </a:spcBef>
            <a:spcAft>
              <a:spcPct val="15000"/>
            </a:spcAft>
            <a:buChar char="•"/>
          </a:pPr>
          <a:r>
            <a:rPr lang="en-IN" sz="1100" kern="1200" dirty="0">
              <a:solidFill>
                <a:srgbClr val="000000">
                  <a:hueOff val="0"/>
                  <a:satOff val="0"/>
                  <a:lumOff val="0"/>
                  <a:alphaOff val="0"/>
                </a:srgbClr>
              </a:solidFill>
              <a:latin typeface="EYInterstate Light"/>
              <a:ea typeface="+mn-ea"/>
              <a:cs typeface="+mn-cs"/>
            </a:rPr>
            <a:t>Founding Member of CNBC </a:t>
          </a:r>
          <a:r>
            <a:rPr lang="en-IN" sz="1100" kern="1200" dirty="0" err="1">
              <a:solidFill>
                <a:srgbClr val="000000">
                  <a:hueOff val="0"/>
                  <a:satOff val="0"/>
                  <a:lumOff val="0"/>
                  <a:alphaOff val="0"/>
                </a:srgbClr>
              </a:solidFill>
              <a:latin typeface="EYInterstate Light"/>
              <a:ea typeface="+mn-ea"/>
              <a:cs typeface="+mn-cs"/>
            </a:rPr>
            <a:t>Awaaz</a:t>
          </a:r>
          <a:r>
            <a:rPr lang="en-IN" sz="1100" kern="1200" dirty="0">
              <a:solidFill>
                <a:srgbClr val="000000">
                  <a:hueOff val="0"/>
                  <a:satOff val="0"/>
                  <a:lumOff val="0"/>
                  <a:alphaOff val="0"/>
                </a:srgbClr>
              </a:solidFill>
              <a:latin typeface="EYInterstate Light"/>
              <a:ea typeface="+mn-ea"/>
              <a:cs typeface="+mn-cs"/>
            </a:rPr>
            <a:t> (Network18)</a:t>
          </a:r>
        </a:p>
      </dsp:txBody>
      <dsp:txXfrm>
        <a:off x="4310191" y="327287"/>
        <a:ext cx="1751445" cy="1050867"/>
      </dsp:txXfrm>
    </dsp:sp>
    <dsp:sp modelId="{D6EB71C6-55AE-4D16-8579-AC1FC513083E}">
      <dsp:nvSpPr>
        <dsp:cNvPr id="0" name=""/>
        <dsp:cNvSpPr/>
      </dsp:nvSpPr>
      <dsp:spPr>
        <a:xfrm>
          <a:off x="877357" y="1376354"/>
          <a:ext cx="6462835" cy="372232"/>
        </a:xfrm>
        <a:custGeom>
          <a:avLst/>
          <a:gdLst/>
          <a:ahLst/>
          <a:cxnLst/>
          <a:rect l="0" t="0" r="0" b="0"/>
          <a:pathLst>
            <a:path>
              <a:moveTo>
                <a:pt x="6462835" y="0"/>
              </a:moveTo>
              <a:lnTo>
                <a:pt x="6462835" y="203216"/>
              </a:lnTo>
              <a:lnTo>
                <a:pt x="0" y="203216"/>
              </a:lnTo>
              <a:lnTo>
                <a:pt x="0" y="372232"/>
              </a:lnTo>
            </a:path>
          </a:pathLst>
        </a:custGeom>
        <a:noFill/>
        <a:ln w="6350" cap="flat" cmpd="sng" algn="ctr">
          <a:solidFill>
            <a:srgbClr val="00000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rgbClr val="000000">
                <a:hueOff val="0"/>
                <a:satOff val="0"/>
                <a:lumOff val="0"/>
                <a:alphaOff val="0"/>
              </a:srgbClr>
            </a:solidFill>
            <a:latin typeface="Avenir Next LT Pro Light"/>
            <a:ea typeface="+mn-ea"/>
            <a:cs typeface="+mn-cs"/>
          </a:endParaRPr>
        </a:p>
      </dsp:txBody>
      <dsp:txXfrm>
        <a:off x="3946891" y="1560456"/>
        <a:ext cx="0" cy="0"/>
      </dsp:txXfrm>
    </dsp:sp>
    <dsp:sp modelId="{FD94BC82-7A16-4A6B-9C71-36440D866E98}">
      <dsp:nvSpPr>
        <dsp:cNvPr id="0" name=""/>
        <dsp:cNvSpPr/>
      </dsp:nvSpPr>
      <dsp:spPr>
        <a:xfrm>
          <a:off x="6464470" y="3272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IN" sz="1400" kern="1200">
              <a:solidFill>
                <a:srgbClr val="000000">
                  <a:hueOff val="0"/>
                  <a:satOff val="0"/>
                  <a:lumOff val="0"/>
                  <a:alphaOff val="0"/>
                </a:srgbClr>
              </a:solidFill>
              <a:latin typeface="EYInterstate Light"/>
              <a:ea typeface="+mn-ea"/>
              <a:cs typeface="+mn-cs"/>
            </a:rPr>
            <a:t>2005</a:t>
          </a:r>
        </a:p>
        <a:p>
          <a:pPr marL="57150" lvl="1" indent="-57150" algn="l" defTabSz="488950">
            <a:lnSpc>
              <a:spcPct val="90000"/>
            </a:lnSpc>
            <a:spcBef>
              <a:spcPct val="0"/>
            </a:spcBef>
            <a:spcAft>
              <a:spcPct val="15000"/>
            </a:spcAft>
            <a:buChar char="•"/>
          </a:pPr>
          <a:r>
            <a:rPr lang="en-IN" sz="1100" kern="1200">
              <a:solidFill>
                <a:srgbClr val="000000">
                  <a:hueOff val="0"/>
                  <a:satOff val="0"/>
                  <a:lumOff val="0"/>
                  <a:alphaOff val="0"/>
                </a:srgbClr>
              </a:solidFill>
              <a:latin typeface="EYInterstate Light"/>
              <a:ea typeface="+mn-ea"/>
              <a:cs typeface="+mn-cs"/>
            </a:rPr>
            <a:t>Principal Correspondent at Star News (now ABP News)</a:t>
          </a:r>
        </a:p>
      </dsp:txBody>
      <dsp:txXfrm>
        <a:off x="6464470" y="327287"/>
        <a:ext cx="1751445" cy="1050867"/>
      </dsp:txXfrm>
    </dsp:sp>
    <dsp:sp modelId="{DD4E79A3-E742-486D-A015-E48E51CA8DFD}">
      <dsp:nvSpPr>
        <dsp:cNvPr id="0" name=""/>
        <dsp:cNvSpPr/>
      </dsp:nvSpPr>
      <dsp:spPr>
        <a:xfrm>
          <a:off x="1751280" y="2260701"/>
          <a:ext cx="372232" cy="91440"/>
        </a:xfrm>
        <a:custGeom>
          <a:avLst/>
          <a:gdLst/>
          <a:ahLst/>
          <a:cxnLst/>
          <a:rect l="0" t="0" r="0" b="0"/>
          <a:pathLst>
            <a:path>
              <a:moveTo>
                <a:pt x="0" y="45720"/>
              </a:moveTo>
              <a:lnTo>
                <a:pt x="372232" y="45720"/>
              </a:lnTo>
            </a:path>
          </a:pathLst>
        </a:custGeom>
        <a:noFill/>
        <a:ln w="6350" cap="flat" cmpd="sng" algn="ctr">
          <a:solidFill>
            <a:srgbClr val="00000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rgbClr val="000000">
                <a:hueOff val="0"/>
                <a:satOff val="0"/>
                <a:lumOff val="0"/>
                <a:alphaOff val="0"/>
              </a:srgbClr>
            </a:solidFill>
            <a:latin typeface="Avenir Next LT Pro Light"/>
            <a:ea typeface="+mn-ea"/>
            <a:cs typeface="+mn-cs"/>
          </a:endParaRPr>
        </a:p>
      </dsp:txBody>
      <dsp:txXfrm>
        <a:off x="1927326" y="2304406"/>
        <a:ext cx="0" cy="0"/>
      </dsp:txXfrm>
    </dsp:sp>
    <dsp:sp modelId="{24DEAAD4-289F-4250-9A4E-4FA467DCB75C}">
      <dsp:nvSpPr>
        <dsp:cNvPr id="0" name=""/>
        <dsp:cNvSpPr/>
      </dsp:nvSpPr>
      <dsp:spPr>
        <a:xfrm>
          <a:off x="1635" y="17809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IN" sz="1400" kern="1200">
              <a:solidFill>
                <a:srgbClr val="000000">
                  <a:hueOff val="0"/>
                  <a:satOff val="0"/>
                  <a:lumOff val="0"/>
                  <a:alphaOff val="0"/>
                </a:srgbClr>
              </a:solidFill>
              <a:latin typeface="EYInterstate Light"/>
              <a:ea typeface="+mn-ea"/>
              <a:cs typeface="+mn-cs"/>
            </a:rPr>
            <a:t>2009</a:t>
          </a:r>
        </a:p>
        <a:p>
          <a:pPr marL="57150" lvl="1" indent="-57150" algn="l" defTabSz="488950">
            <a:lnSpc>
              <a:spcPct val="90000"/>
            </a:lnSpc>
            <a:spcBef>
              <a:spcPct val="0"/>
            </a:spcBef>
            <a:spcAft>
              <a:spcPct val="15000"/>
            </a:spcAft>
            <a:buChar char="•"/>
          </a:pPr>
          <a:r>
            <a:rPr lang="en-IN" sz="1100" kern="1200">
              <a:solidFill>
                <a:srgbClr val="000000">
                  <a:hueOff val="0"/>
                  <a:satOff val="0"/>
                  <a:lumOff val="0"/>
                  <a:alphaOff val="0"/>
                </a:srgbClr>
              </a:solidFill>
              <a:latin typeface="EYInterstate Light"/>
              <a:ea typeface="+mn-ea"/>
              <a:cs typeface="+mn-cs"/>
            </a:rPr>
            <a:t>Editor &amp; News Director, Sahara News Network</a:t>
          </a:r>
        </a:p>
      </dsp:txBody>
      <dsp:txXfrm>
        <a:off x="1635" y="1780987"/>
        <a:ext cx="1751445" cy="1050867"/>
      </dsp:txXfrm>
    </dsp:sp>
    <dsp:sp modelId="{BA1A51DA-353C-4939-A9C8-25BF53BA032C}">
      <dsp:nvSpPr>
        <dsp:cNvPr id="0" name=""/>
        <dsp:cNvSpPr/>
      </dsp:nvSpPr>
      <dsp:spPr>
        <a:xfrm>
          <a:off x="3905559" y="2260701"/>
          <a:ext cx="372232" cy="91440"/>
        </a:xfrm>
        <a:custGeom>
          <a:avLst/>
          <a:gdLst/>
          <a:ahLst/>
          <a:cxnLst/>
          <a:rect l="0" t="0" r="0" b="0"/>
          <a:pathLst>
            <a:path>
              <a:moveTo>
                <a:pt x="0" y="45720"/>
              </a:moveTo>
              <a:lnTo>
                <a:pt x="372232" y="45720"/>
              </a:lnTo>
            </a:path>
          </a:pathLst>
        </a:custGeom>
        <a:noFill/>
        <a:ln w="6350" cap="flat" cmpd="sng" algn="ctr">
          <a:solidFill>
            <a:srgbClr val="00000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rgbClr val="000000">
                <a:hueOff val="0"/>
                <a:satOff val="0"/>
                <a:lumOff val="0"/>
                <a:alphaOff val="0"/>
              </a:srgbClr>
            </a:solidFill>
            <a:latin typeface="Avenir Next LT Pro Light"/>
            <a:ea typeface="+mn-ea"/>
            <a:cs typeface="+mn-cs"/>
          </a:endParaRPr>
        </a:p>
      </dsp:txBody>
      <dsp:txXfrm>
        <a:off x="4081604" y="2304406"/>
        <a:ext cx="0" cy="0"/>
      </dsp:txXfrm>
    </dsp:sp>
    <dsp:sp modelId="{0D263285-63D3-4695-B5A4-D6A86EAECF5C}">
      <dsp:nvSpPr>
        <dsp:cNvPr id="0" name=""/>
        <dsp:cNvSpPr/>
      </dsp:nvSpPr>
      <dsp:spPr>
        <a:xfrm>
          <a:off x="2155913" y="17809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IN" sz="1400" kern="1200">
              <a:solidFill>
                <a:srgbClr val="000000">
                  <a:hueOff val="0"/>
                  <a:satOff val="0"/>
                  <a:lumOff val="0"/>
                  <a:alphaOff val="0"/>
                </a:srgbClr>
              </a:solidFill>
              <a:latin typeface="EYInterstate Light"/>
              <a:ea typeface="+mn-ea"/>
              <a:cs typeface="+mn-cs"/>
            </a:rPr>
            <a:t>2016</a:t>
          </a:r>
        </a:p>
        <a:p>
          <a:pPr marL="57150" lvl="1" indent="-57150" algn="l" defTabSz="488950">
            <a:lnSpc>
              <a:spcPct val="90000"/>
            </a:lnSpc>
            <a:spcBef>
              <a:spcPct val="0"/>
            </a:spcBef>
            <a:spcAft>
              <a:spcPct val="15000"/>
            </a:spcAft>
            <a:buChar char="•"/>
          </a:pPr>
          <a:r>
            <a:rPr lang="en-IN" sz="1100" kern="1200">
              <a:solidFill>
                <a:srgbClr val="000000">
                  <a:hueOff val="0"/>
                  <a:satOff val="0"/>
                  <a:lumOff val="0"/>
                  <a:alphaOff val="0"/>
                </a:srgbClr>
              </a:solidFill>
              <a:latin typeface="EYInterstate Light"/>
              <a:ea typeface="+mn-ea"/>
              <a:cs typeface="+mn-cs"/>
            </a:rPr>
            <a:t>CEO &amp; Editor-in-Chief, Tehelka</a:t>
          </a:r>
        </a:p>
      </dsp:txBody>
      <dsp:txXfrm>
        <a:off x="2155913" y="1780987"/>
        <a:ext cx="1751445" cy="1050867"/>
      </dsp:txXfrm>
    </dsp:sp>
    <dsp:sp modelId="{F907D3C0-8588-424D-B89D-4EFFFB157C2A}">
      <dsp:nvSpPr>
        <dsp:cNvPr id="0" name=""/>
        <dsp:cNvSpPr/>
      </dsp:nvSpPr>
      <dsp:spPr>
        <a:xfrm>
          <a:off x="6059837" y="2260701"/>
          <a:ext cx="372232" cy="91440"/>
        </a:xfrm>
        <a:custGeom>
          <a:avLst/>
          <a:gdLst/>
          <a:ahLst/>
          <a:cxnLst/>
          <a:rect l="0" t="0" r="0" b="0"/>
          <a:pathLst>
            <a:path>
              <a:moveTo>
                <a:pt x="0" y="45720"/>
              </a:moveTo>
              <a:lnTo>
                <a:pt x="372232" y="45720"/>
              </a:lnTo>
            </a:path>
          </a:pathLst>
        </a:custGeom>
        <a:noFill/>
        <a:ln w="6350" cap="flat" cmpd="sng" algn="ctr">
          <a:solidFill>
            <a:srgbClr val="00000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rgbClr val="000000">
                <a:hueOff val="0"/>
                <a:satOff val="0"/>
                <a:lumOff val="0"/>
                <a:alphaOff val="0"/>
              </a:srgbClr>
            </a:solidFill>
            <a:latin typeface="Avenir Next LT Pro Light"/>
            <a:ea typeface="+mn-ea"/>
            <a:cs typeface="+mn-cs"/>
          </a:endParaRPr>
        </a:p>
      </dsp:txBody>
      <dsp:txXfrm>
        <a:off x="6235883" y="2304406"/>
        <a:ext cx="0" cy="0"/>
      </dsp:txXfrm>
    </dsp:sp>
    <dsp:sp modelId="{BE197707-A0AD-4FB5-A0A1-1E6D6FAA38F7}">
      <dsp:nvSpPr>
        <dsp:cNvPr id="0" name=""/>
        <dsp:cNvSpPr/>
      </dsp:nvSpPr>
      <dsp:spPr>
        <a:xfrm>
          <a:off x="4310191" y="17809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IN" sz="1400" kern="1200">
              <a:solidFill>
                <a:srgbClr val="000000">
                  <a:hueOff val="0"/>
                  <a:satOff val="0"/>
                  <a:lumOff val="0"/>
                  <a:alphaOff val="0"/>
                </a:srgbClr>
              </a:solidFill>
              <a:latin typeface="EYInterstate Light"/>
              <a:ea typeface="+mn-ea"/>
              <a:cs typeface="+mn-cs"/>
            </a:rPr>
            <a:t>2019</a:t>
          </a:r>
        </a:p>
        <a:p>
          <a:pPr marL="57150" lvl="1" indent="-57150" algn="l" defTabSz="488950">
            <a:lnSpc>
              <a:spcPct val="90000"/>
            </a:lnSpc>
            <a:spcBef>
              <a:spcPct val="0"/>
            </a:spcBef>
            <a:spcAft>
              <a:spcPct val="15000"/>
            </a:spcAft>
            <a:buChar char="•"/>
          </a:pPr>
          <a:r>
            <a:rPr lang="en-IN" sz="1100" kern="1200">
              <a:solidFill>
                <a:srgbClr val="000000">
                  <a:hueOff val="0"/>
                  <a:satOff val="0"/>
                  <a:lumOff val="0"/>
                  <a:alphaOff val="0"/>
                </a:srgbClr>
              </a:solidFill>
              <a:latin typeface="EYInterstate Light"/>
              <a:ea typeface="+mn-ea"/>
              <a:cs typeface="+mn-cs"/>
            </a:rPr>
            <a:t>CEO &amp; Editor-in-Chief, Sahara News Network</a:t>
          </a:r>
        </a:p>
      </dsp:txBody>
      <dsp:txXfrm>
        <a:off x="4310191" y="1780987"/>
        <a:ext cx="1751445" cy="1050867"/>
      </dsp:txXfrm>
    </dsp:sp>
    <dsp:sp modelId="{718FE55E-962E-424C-BCCB-76AEC13B4962}">
      <dsp:nvSpPr>
        <dsp:cNvPr id="0" name=""/>
        <dsp:cNvSpPr/>
      </dsp:nvSpPr>
      <dsp:spPr>
        <a:xfrm>
          <a:off x="6464470" y="1780987"/>
          <a:ext cx="1751445" cy="1050867"/>
        </a:xfrm>
        <a:prstGeom prst="rect">
          <a:avLst/>
        </a:prstGeom>
        <a:solidFill>
          <a:srgbClr val="FFFFFF">
            <a:hueOff val="0"/>
            <a:satOff val="0"/>
            <a:lumOff val="0"/>
            <a:alphaOff val="0"/>
          </a:srgbClr>
        </a:solidFill>
        <a:ln w="12700" cap="flat" cmpd="sng" algn="ctr">
          <a:solidFill>
            <a:srgbClr val="000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IN" sz="1400" b="1" kern="1200">
              <a:solidFill>
                <a:srgbClr val="000000">
                  <a:hueOff val="0"/>
                  <a:satOff val="0"/>
                  <a:lumOff val="0"/>
                  <a:alphaOff val="0"/>
                </a:srgbClr>
              </a:solidFill>
              <a:latin typeface="EYInterstate Light"/>
              <a:ea typeface="+mn-ea"/>
              <a:cs typeface="+mn-cs"/>
            </a:rPr>
            <a:t>2023</a:t>
          </a:r>
        </a:p>
        <a:p>
          <a:pPr marL="57150" lvl="1" indent="-57150" algn="l" defTabSz="488950">
            <a:lnSpc>
              <a:spcPct val="90000"/>
            </a:lnSpc>
            <a:spcBef>
              <a:spcPct val="0"/>
            </a:spcBef>
            <a:spcAft>
              <a:spcPct val="15000"/>
            </a:spcAft>
            <a:buChar char="•"/>
          </a:pPr>
          <a:r>
            <a:rPr lang="en-IN" sz="1100" b="1" kern="1200" dirty="0">
              <a:solidFill>
                <a:srgbClr val="000000">
                  <a:hueOff val="0"/>
                  <a:satOff val="0"/>
                  <a:lumOff val="0"/>
                  <a:alphaOff val="0"/>
                </a:srgbClr>
              </a:solidFill>
              <a:latin typeface="EYInterstate Light"/>
              <a:ea typeface="+mn-ea"/>
              <a:cs typeface="+mn-cs"/>
            </a:rPr>
            <a:t>Founded Bharat Express News Network as CMD &amp; Editor-in-Chief</a:t>
          </a:r>
        </a:p>
      </dsp:txBody>
      <dsp:txXfrm>
        <a:off x="6464470" y="1780987"/>
        <a:ext cx="1751445" cy="10508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D22DA-A73E-4FAA-93B7-95AB55CA9F2C}">
      <dsp:nvSpPr>
        <dsp:cNvPr id="0" name=""/>
        <dsp:cNvSpPr/>
      </dsp:nvSpPr>
      <dsp:spPr>
        <a:xfrm>
          <a:off x="1710" y="353966"/>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Star Achiever Award in 2006</a:t>
          </a:r>
        </a:p>
      </dsp:txBody>
      <dsp:txXfrm>
        <a:off x="1710" y="353966"/>
        <a:ext cx="1356890" cy="814134"/>
      </dsp:txXfrm>
    </dsp:sp>
    <dsp:sp modelId="{B2B20E7E-4F60-4D99-9E87-E4239106F6B9}">
      <dsp:nvSpPr>
        <dsp:cNvPr id="0" name=""/>
        <dsp:cNvSpPr/>
      </dsp:nvSpPr>
      <dsp:spPr>
        <a:xfrm>
          <a:off x="1494289" y="353966"/>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Star </a:t>
          </a:r>
          <a:r>
            <a:rPr lang="en-US" sz="900" kern="1200" dirty="0" err="1"/>
            <a:t>Patrakar</a:t>
          </a:r>
          <a:r>
            <a:rPr lang="en-US" sz="900" kern="1200" dirty="0"/>
            <a:t> Ratna Award in 2007</a:t>
          </a:r>
        </a:p>
      </dsp:txBody>
      <dsp:txXfrm>
        <a:off x="1494289" y="353966"/>
        <a:ext cx="1356890" cy="814134"/>
      </dsp:txXfrm>
    </dsp:sp>
    <dsp:sp modelId="{E904CAA3-AEA3-4A16-8D46-92029C602B1E}">
      <dsp:nvSpPr>
        <dsp:cNvPr id="0" name=""/>
        <dsp:cNvSpPr/>
      </dsp:nvSpPr>
      <dsp:spPr>
        <a:xfrm>
          <a:off x="2986868" y="353966"/>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Indian Television Academy Awards for best reporting among Hindi news channels, 2007</a:t>
          </a:r>
        </a:p>
      </dsp:txBody>
      <dsp:txXfrm>
        <a:off x="2986868" y="353966"/>
        <a:ext cx="1356890" cy="814134"/>
      </dsp:txXfrm>
    </dsp:sp>
    <dsp:sp modelId="{6C0ABFCD-00DA-4DED-9DCE-B6B509785E6C}">
      <dsp:nvSpPr>
        <dsp:cNvPr id="0" name=""/>
        <dsp:cNvSpPr/>
      </dsp:nvSpPr>
      <dsp:spPr>
        <a:xfrm>
          <a:off x="4479447" y="353966"/>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Lions Gold Awards by Lions Clubs International, Mumbai, 2008</a:t>
          </a:r>
        </a:p>
      </dsp:txBody>
      <dsp:txXfrm>
        <a:off x="4479447" y="353966"/>
        <a:ext cx="1356890" cy="814134"/>
      </dsp:txXfrm>
    </dsp:sp>
    <dsp:sp modelId="{2735F3E3-384A-478D-928C-1ECE28418063}">
      <dsp:nvSpPr>
        <dsp:cNvPr id="0" name=""/>
        <dsp:cNvSpPr/>
      </dsp:nvSpPr>
      <dsp:spPr>
        <a:xfrm>
          <a:off x="1710" y="1303789"/>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Lions Gold Awards by Lions Clubs International, Mumbai, 2009</a:t>
          </a:r>
        </a:p>
      </dsp:txBody>
      <dsp:txXfrm>
        <a:off x="1710" y="1303789"/>
        <a:ext cx="1356890" cy="814134"/>
      </dsp:txXfrm>
    </dsp:sp>
    <dsp:sp modelId="{65666B69-281C-48ED-802A-8A23C48D5DD2}">
      <dsp:nvSpPr>
        <dsp:cNvPr id="0" name=""/>
        <dsp:cNvSpPr/>
      </dsp:nvSpPr>
      <dsp:spPr>
        <a:xfrm>
          <a:off x="1494289" y="1303789"/>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Bharosa </a:t>
          </a:r>
          <a:r>
            <a:rPr lang="en-US" sz="900" kern="1200" dirty="0" err="1"/>
            <a:t>Patrakar</a:t>
          </a:r>
          <a:r>
            <a:rPr lang="en-US" sz="900" kern="1200" dirty="0"/>
            <a:t> Samman with Javed Akhtar, 2010</a:t>
          </a:r>
        </a:p>
      </dsp:txBody>
      <dsp:txXfrm>
        <a:off x="1494289" y="1303789"/>
        <a:ext cx="1356890" cy="814134"/>
      </dsp:txXfrm>
    </dsp:sp>
    <dsp:sp modelId="{A17B3565-9606-4242-A90F-95C2B345B738}">
      <dsp:nvSpPr>
        <dsp:cNvPr id="0" name=""/>
        <dsp:cNvSpPr/>
      </dsp:nvSpPr>
      <dsp:spPr>
        <a:xfrm>
          <a:off x="2986868" y="1303789"/>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National Integration Award, Hubli, Karnataka, 2010</a:t>
          </a:r>
        </a:p>
      </dsp:txBody>
      <dsp:txXfrm>
        <a:off x="2986868" y="1303789"/>
        <a:ext cx="1356890" cy="814134"/>
      </dsp:txXfrm>
    </dsp:sp>
    <dsp:sp modelId="{E7951A1B-D3E1-4612-9407-948966365D1E}">
      <dsp:nvSpPr>
        <dsp:cNvPr id="0" name=""/>
        <dsp:cNvSpPr/>
      </dsp:nvSpPr>
      <dsp:spPr>
        <a:xfrm>
          <a:off x="4479447" y="1303789"/>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National Excellence Award, World Book of Records, London, 2019</a:t>
          </a:r>
        </a:p>
      </dsp:txBody>
      <dsp:txXfrm>
        <a:off x="4479447" y="1303789"/>
        <a:ext cx="1356890" cy="814134"/>
      </dsp:txXfrm>
    </dsp:sp>
    <dsp:sp modelId="{7F12B5D0-1E8C-4D3C-A4FE-102414B7A9B6}">
      <dsp:nvSpPr>
        <dsp:cNvPr id="0" name=""/>
        <dsp:cNvSpPr/>
      </dsp:nvSpPr>
      <dsp:spPr>
        <a:xfrm>
          <a:off x="1710" y="2253612"/>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Lions Club Entrepreneur Excellence Award, Delhi 2020 </a:t>
          </a:r>
        </a:p>
      </dsp:txBody>
      <dsp:txXfrm>
        <a:off x="1710" y="2253612"/>
        <a:ext cx="1356890" cy="814134"/>
      </dsp:txXfrm>
    </dsp:sp>
    <dsp:sp modelId="{506A4DF8-13C3-464B-A820-2880AC61808B}">
      <dsp:nvSpPr>
        <dsp:cNvPr id="0" name=""/>
        <dsp:cNvSpPr/>
      </dsp:nvSpPr>
      <dsp:spPr>
        <a:xfrm>
          <a:off x="1494289" y="2253612"/>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Hindi </a:t>
          </a:r>
          <a:r>
            <a:rPr lang="en-US" sz="900" kern="1200" dirty="0" err="1"/>
            <a:t>Patrakarita</a:t>
          </a:r>
          <a:r>
            <a:rPr lang="en-US" sz="900" kern="1200" dirty="0"/>
            <a:t> Samman award, Patna, 2021</a:t>
          </a:r>
        </a:p>
      </dsp:txBody>
      <dsp:txXfrm>
        <a:off x="1494289" y="2253612"/>
        <a:ext cx="1356890" cy="814134"/>
      </dsp:txXfrm>
    </dsp:sp>
    <dsp:sp modelId="{274CBF05-AC53-42AE-B95D-A480FC80FBC2}">
      <dsp:nvSpPr>
        <dsp:cNvPr id="0" name=""/>
        <dsp:cNvSpPr/>
      </dsp:nvSpPr>
      <dsp:spPr>
        <a:xfrm>
          <a:off x="2986868" y="2253612"/>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Urdu </a:t>
          </a:r>
          <a:r>
            <a:rPr lang="en-US" sz="900" kern="1200" dirty="0" err="1"/>
            <a:t>Sammaan</a:t>
          </a:r>
          <a:r>
            <a:rPr lang="en-US" sz="900" kern="1200" dirty="0"/>
            <a:t> award, Patna, 2022</a:t>
          </a:r>
        </a:p>
      </dsp:txBody>
      <dsp:txXfrm>
        <a:off x="2986868" y="2253612"/>
        <a:ext cx="1356890" cy="814134"/>
      </dsp:txXfrm>
    </dsp:sp>
    <dsp:sp modelId="{2BA857C4-13B1-4A69-A9F8-AF032E0F5AC1}">
      <dsp:nvSpPr>
        <dsp:cNvPr id="0" name=""/>
        <dsp:cNvSpPr/>
      </dsp:nvSpPr>
      <dsp:spPr>
        <a:xfrm>
          <a:off x="4479447" y="2253612"/>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Shabad Rishi Samman, Indore, 2022</a:t>
          </a:r>
        </a:p>
      </dsp:txBody>
      <dsp:txXfrm>
        <a:off x="4479447" y="2253612"/>
        <a:ext cx="1356890" cy="814134"/>
      </dsp:txXfrm>
    </dsp:sp>
    <dsp:sp modelId="{8D04D4A3-2792-4AA1-93FE-DBE4D6A61133}">
      <dsp:nvSpPr>
        <dsp:cNvPr id="0" name=""/>
        <dsp:cNvSpPr/>
      </dsp:nvSpPr>
      <dsp:spPr>
        <a:xfrm>
          <a:off x="2240578" y="3203435"/>
          <a:ext cx="1356890" cy="81413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Felicitated for committed and bold journalism in the British House of Lords, London in June 2022</a:t>
          </a:r>
        </a:p>
      </dsp:txBody>
      <dsp:txXfrm>
        <a:off x="2240578" y="3203435"/>
        <a:ext cx="1356890" cy="81413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8E5E-745C-407D-B425-C78EBF08DF96}"/>
              </a:ext>
            </a:extLst>
          </p:cNvPr>
          <p:cNvSpPr>
            <a:spLocks noGrp="1"/>
          </p:cNvSpPr>
          <p:nvPr>
            <p:ph type="ctrTitle"/>
          </p:nvPr>
        </p:nvSpPr>
        <p:spPr>
          <a:xfrm>
            <a:off x="571501" y="822960"/>
            <a:ext cx="6057899" cy="5015169"/>
          </a:xfrm>
        </p:spPr>
        <p:txBody>
          <a:bodyPr anchor="t">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D07A4D5-56F4-4287-B174-56C55B18FD68}"/>
              </a:ext>
            </a:extLst>
          </p:cNvPr>
          <p:cNvSpPr>
            <a:spLocks noGrp="1"/>
          </p:cNvSpPr>
          <p:nvPr>
            <p:ph type="subTitle" idx="1"/>
          </p:nvPr>
        </p:nvSpPr>
        <p:spPr>
          <a:xfrm>
            <a:off x="8109113" y="3003642"/>
            <a:ext cx="3522199" cy="2900274"/>
          </a:xfrm>
        </p:spPr>
        <p:txBody>
          <a:bodyPr anchor="b">
            <a:normAutofit/>
          </a:bodyPr>
          <a:lstStyle>
            <a:lvl1pPr marL="0" indent="0" algn="l">
              <a:lnSpc>
                <a:spcPct val="130000"/>
              </a:lnSpc>
              <a:buNone/>
              <a:defRPr sz="1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AEB9C19-FEE0-4852-B181-14A0DD77F40D}"/>
              </a:ext>
            </a:extLst>
          </p:cNvPr>
          <p:cNvSpPr>
            <a:spLocks noGrp="1"/>
          </p:cNvSpPr>
          <p:nvPr>
            <p:ph type="dt" sz="half" idx="10"/>
          </p:nvPr>
        </p:nvSpPr>
        <p:spPr/>
        <p:txBody>
          <a:bodyPr/>
          <a:lstStyle/>
          <a:p>
            <a:fld id="{1C8322F6-1C60-46CF-968C-BC20E470F443}" type="datetimeFigureOut">
              <a:rPr lang="en-US" smtClean="0"/>
              <a:t>12/6/2023</a:t>
            </a:fld>
            <a:endParaRPr lang="en-US"/>
          </a:p>
        </p:txBody>
      </p:sp>
      <p:sp>
        <p:nvSpPr>
          <p:cNvPr id="5" name="Footer Placeholder 4">
            <a:extLst>
              <a:ext uri="{FF2B5EF4-FFF2-40B4-BE49-F238E27FC236}">
                <a16:creationId xmlns:a16="http://schemas.microsoft.com/office/drawing/2014/main" id="{11127DDF-01B7-463C-82BC-BBF429618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2056A-C3EE-4809-B1F3-1CEEEA266F7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9" name="Straight Connector 8">
            <a:extLst>
              <a:ext uri="{FF2B5EF4-FFF2-40B4-BE49-F238E27FC236}">
                <a16:creationId xmlns:a16="http://schemas.microsoft.com/office/drawing/2014/main" id="{A240FCEE-B6E2-46D0-9BB0-F45F79545E9D}"/>
              </a:ext>
            </a:extLst>
          </p:cNvPr>
          <p:cNvCxnSpPr>
            <a:cxnSpLocks/>
          </p:cNvCxnSpPr>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D2FB83-3783-4477-80B5-DA5BF10BAF57}"/>
              </a:ext>
            </a:extLst>
          </p:cNvPr>
          <p:cNvCxnSpPr>
            <a:cxnSpLocks/>
          </p:cNvCxnSpPr>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3EA203-71D5-49C0-9626-FFA8E46787B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159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9A0A-70FC-426A-8B3B-60FAF9806EB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EF47EC6-9753-4ABC-BB66-64CCC8BA0808}"/>
              </a:ext>
            </a:extLst>
          </p:cNvPr>
          <p:cNvSpPr>
            <a:spLocks noGrp="1"/>
          </p:cNvSpPr>
          <p:nvPr>
            <p:ph type="body" orient="vert" idx="1"/>
          </p:nvPr>
        </p:nvSpPr>
        <p:spPr>
          <a:xfrm>
            <a:off x="571499" y="2036363"/>
            <a:ext cx="11059811" cy="3870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884D9F-DC99-4B4C-98CF-178BBBB76646}"/>
              </a:ext>
            </a:extLst>
          </p:cNvPr>
          <p:cNvSpPr>
            <a:spLocks noGrp="1"/>
          </p:cNvSpPr>
          <p:nvPr>
            <p:ph type="dt" sz="half" idx="10"/>
          </p:nvPr>
        </p:nvSpPr>
        <p:spPr/>
        <p:txBody>
          <a:bodyPr/>
          <a:lstStyle/>
          <a:p>
            <a:fld id="{1C8322F6-1C60-46CF-968C-BC20E470F443}" type="datetimeFigureOut">
              <a:rPr lang="en-US" smtClean="0"/>
              <a:t>12/6/2023</a:t>
            </a:fld>
            <a:endParaRPr lang="en-US"/>
          </a:p>
        </p:txBody>
      </p:sp>
      <p:sp>
        <p:nvSpPr>
          <p:cNvPr id="5" name="Footer Placeholder 4">
            <a:extLst>
              <a:ext uri="{FF2B5EF4-FFF2-40B4-BE49-F238E27FC236}">
                <a16:creationId xmlns:a16="http://schemas.microsoft.com/office/drawing/2014/main" id="{1A7A6840-AC0B-4260-8368-08E0A22D2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5DAB8-EC07-4CCF-96EA-5D8ACDAE6E48}"/>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0438F1AC-9961-4786-A189-20863DD97F68}"/>
              </a:ext>
            </a:extLst>
          </p:cNvPr>
          <p:cNvCxnSpPr>
            <a:cxnSpLocks/>
          </p:cNvCxnSpPr>
          <p:nvPr/>
        </p:nvCxnSpPr>
        <p:spPr>
          <a:xfrm flipH="1">
            <a:off x="571500" y="1780979"/>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13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5F678-EC03-4845-A51B-C90FA6A15491}"/>
              </a:ext>
            </a:extLst>
          </p:cNvPr>
          <p:cNvSpPr>
            <a:spLocks noGrp="1"/>
          </p:cNvSpPr>
          <p:nvPr>
            <p:ph type="title" orient="vert"/>
          </p:nvPr>
        </p:nvSpPr>
        <p:spPr>
          <a:xfrm>
            <a:off x="9177953" y="797251"/>
            <a:ext cx="2483929" cy="528378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4A8B4D-A39F-4528-975A-9C84BEE778DF}"/>
              </a:ext>
            </a:extLst>
          </p:cNvPr>
          <p:cNvSpPr>
            <a:spLocks noGrp="1"/>
          </p:cNvSpPr>
          <p:nvPr>
            <p:ph type="body" orient="vert" idx="1"/>
          </p:nvPr>
        </p:nvSpPr>
        <p:spPr>
          <a:xfrm>
            <a:off x="566094" y="797251"/>
            <a:ext cx="8101072" cy="5283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5E4A23-6984-4AD1-A51D-600EDC263543}"/>
              </a:ext>
            </a:extLst>
          </p:cNvPr>
          <p:cNvSpPr>
            <a:spLocks noGrp="1"/>
          </p:cNvSpPr>
          <p:nvPr>
            <p:ph type="dt" sz="half" idx="10"/>
          </p:nvPr>
        </p:nvSpPr>
        <p:spPr/>
        <p:txBody>
          <a:bodyPr/>
          <a:lstStyle/>
          <a:p>
            <a:fld id="{1C8322F6-1C60-46CF-968C-BC20E470F443}" type="datetimeFigureOut">
              <a:rPr lang="en-US" smtClean="0"/>
              <a:t>12/6/2023</a:t>
            </a:fld>
            <a:endParaRPr lang="en-US"/>
          </a:p>
        </p:txBody>
      </p:sp>
      <p:sp>
        <p:nvSpPr>
          <p:cNvPr id="5" name="Footer Placeholder 4">
            <a:extLst>
              <a:ext uri="{FF2B5EF4-FFF2-40B4-BE49-F238E27FC236}">
                <a16:creationId xmlns:a16="http://schemas.microsoft.com/office/drawing/2014/main" id="{A9273E28-C341-49CC-BAAB-0C0D19821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6D54A-8E86-4026-8DD0-5B0979BB8C78}"/>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1CB05DA4-DF32-4D7A-9E4D-36309C90C5BB}"/>
              </a:ext>
            </a:extLst>
          </p:cNvPr>
          <p:cNvCxnSpPr>
            <a:cxnSpLocks/>
          </p:cNvCxnSpPr>
          <p:nvPr/>
        </p:nvCxnSpPr>
        <p:spPr>
          <a:xfrm flipH="1">
            <a:off x="566094" y="57711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7CC7262-4997-41E4-976D-BA82E148280F}"/>
              </a:ext>
            </a:extLst>
          </p:cNvPr>
          <p:cNvCxnSpPr>
            <a:cxnSpLocks/>
          </p:cNvCxnSpPr>
          <p:nvPr/>
        </p:nvCxnSpPr>
        <p:spPr>
          <a:xfrm flipV="1">
            <a:off x="8875226" y="571500"/>
            <a:ext cx="0" cy="5711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5063B5-E478-4C41-AD40-49A39AE07429}"/>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08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2ED8-7F53-4C03-A740-493E5079849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5611087-99A9-4100-B5F7-520880DE322E}"/>
              </a:ext>
            </a:extLst>
          </p:cNvPr>
          <p:cNvSpPr>
            <a:spLocks noGrp="1"/>
          </p:cNvSpPr>
          <p:nvPr>
            <p:ph idx="1"/>
          </p:nvPr>
        </p:nvSpPr>
        <p:spPr>
          <a:xfrm>
            <a:off x="571499" y="2075688"/>
            <a:ext cx="11059811" cy="391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7B4B20-1A65-4A26-B11E-6095083A1645}"/>
              </a:ext>
            </a:extLst>
          </p:cNvPr>
          <p:cNvSpPr>
            <a:spLocks noGrp="1"/>
          </p:cNvSpPr>
          <p:nvPr>
            <p:ph type="dt" sz="half" idx="10"/>
          </p:nvPr>
        </p:nvSpPr>
        <p:spPr/>
        <p:txBody>
          <a:bodyPr/>
          <a:lstStyle/>
          <a:p>
            <a:fld id="{1C8322F6-1C60-46CF-968C-BC20E470F443}" type="datetimeFigureOut">
              <a:rPr lang="en-US" smtClean="0"/>
              <a:t>12/6/2023</a:t>
            </a:fld>
            <a:endParaRPr lang="en-US"/>
          </a:p>
        </p:txBody>
      </p:sp>
      <p:sp>
        <p:nvSpPr>
          <p:cNvPr id="5" name="Footer Placeholder 4">
            <a:extLst>
              <a:ext uri="{FF2B5EF4-FFF2-40B4-BE49-F238E27FC236}">
                <a16:creationId xmlns:a16="http://schemas.microsoft.com/office/drawing/2014/main" id="{FB0D52D3-E985-4FEB-89B9-57C754711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A751A-C72D-47C1-A7A6-E8510A40CE9A}"/>
              </a:ext>
            </a:extLst>
          </p:cNvPr>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4139964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1F78-07BF-45A9-92D4-E4E0A1E88D7A}"/>
              </a:ext>
            </a:extLst>
          </p:cNvPr>
          <p:cNvSpPr>
            <a:spLocks noGrp="1"/>
          </p:cNvSpPr>
          <p:nvPr>
            <p:ph type="title"/>
          </p:nvPr>
        </p:nvSpPr>
        <p:spPr>
          <a:xfrm>
            <a:off x="571500" y="914255"/>
            <a:ext cx="6867115" cy="5009471"/>
          </a:xfrm>
        </p:spPr>
        <p:txBody>
          <a:bodyPr anchor="b">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CC2A83-A380-4828-BC68-C065C8BC5AD5}"/>
              </a:ext>
            </a:extLst>
          </p:cNvPr>
          <p:cNvSpPr>
            <a:spLocks noGrp="1"/>
          </p:cNvSpPr>
          <p:nvPr>
            <p:ph type="body" idx="1"/>
          </p:nvPr>
        </p:nvSpPr>
        <p:spPr>
          <a:xfrm>
            <a:off x="9239817" y="914399"/>
            <a:ext cx="2370268" cy="2670273"/>
          </a:xfrm>
        </p:spPr>
        <p:txBody>
          <a:bodyPr anchor="t">
            <a:normAutofit/>
          </a:bodyPr>
          <a:lstStyle>
            <a:lvl1pPr marL="0" indent="0">
              <a:lnSpc>
                <a:spcPct val="130000"/>
              </a:lnSpc>
              <a:buNone/>
              <a:defRPr sz="14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92B2F-8804-4195-A779-F5C67C25CBBE}"/>
              </a:ext>
            </a:extLst>
          </p:cNvPr>
          <p:cNvSpPr>
            <a:spLocks noGrp="1"/>
          </p:cNvSpPr>
          <p:nvPr>
            <p:ph type="dt" sz="half" idx="10"/>
          </p:nvPr>
        </p:nvSpPr>
        <p:spPr/>
        <p:txBody>
          <a:bodyPr/>
          <a:lstStyle/>
          <a:p>
            <a:fld id="{1C8322F6-1C60-46CF-968C-BC20E470F443}" type="datetimeFigureOut">
              <a:rPr lang="en-US" smtClean="0"/>
              <a:t>12/6/2023</a:t>
            </a:fld>
            <a:endParaRPr lang="en-US"/>
          </a:p>
        </p:txBody>
      </p:sp>
      <p:sp>
        <p:nvSpPr>
          <p:cNvPr id="5" name="Footer Placeholder 4">
            <a:extLst>
              <a:ext uri="{FF2B5EF4-FFF2-40B4-BE49-F238E27FC236}">
                <a16:creationId xmlns:a16="http://schemas.microsoft.com/office/drawing/2014/main" id="{25099C26-4411-4833-A917-A45E62D56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8C7C7-F862-434D-A87A-DECE9FD2E1E9}"/>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A40BAA4B-C4C0-40C1-8DC8-B4E2F8A68E12}"/>
              </a:ext>
            </a:extLst>
          </p:cNvPr>
          <p:cNvCxnSpPr>
            <a:cxnSpLocks/>
          </p:cNvCxnSpPr>
          <p:nvPr/>
        </p:nvCxnSpPr>
        <p:spPr>
          <a:xfrm>
            <a:off x="8872625"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0A2259-2540-4B32-A999-2B46A6790E3D}"/>
              </a:ext>
            </a:extLst>
          </p:cNvPr>
          <p:cNvCxnSpPr>
            <a:cxnSpLocks/>
          </p:cNvCxnSpPr>
          <p:nvPr/>
        </p:nvCxnSpPr>
        <p:spPr>
          <a:xfrm flipH="1">
            <a:off x="566094"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EFB0ED-3F76-4403-AD0B-E738DD9D8CB6}"/>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539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BD5F-CF53-4DD5-B8C5-27BBA2BB8860}"/>
              </a:ext>
            </a:extLst>
          </p:cNvPr>
          <p:cNvSpPr>
            <a:spLocks noGrp="1"/>
          </p:cNvSpPr>
          <p:nvPr>
            <p:ph type="title"/>
          </p:nvPr>
        </p:nvSpPr>
        <p:spPr>
          <a:xfrm>
            <a:off x="571500" y="709684"/>
            <a:ext cx="11049000" cy="1057160"/>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76C2E1-5D5E-409F-BEE8-F48CE86F55C9}"/>
              </a:ext>
            </a:extLst>
          </p:cNvPr>
          <p:cNvSpPr>
            <a:spLocks noGrp="1"/>
          </p:cNvSpPr>
          <p:nvPr>
            <p:ph sz="half" idx="1"/>
          </p:nvPr>
        </p:nvSpPr>
        <p:spPr>
          <a:xfrm>
            <a:off x="579447"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FBBF823-1BFB-4CF0-BAF4-D660C8F1AFC0}"/>
              </a:ext>
            </a:extLst>
          </p:cNvPr>
          <p:cNvSpPr>
            <a:spLocks noGrp="1"/>
          </p:cNvSpPr>
          <p:nvPr>
            <p:ph sz="half" idx="2"/>
          </p:nvPr>
        </p:nvSpPr>
        <p:spPr>
          <a:xfrm>
            <a:off x="6447082"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6FF816E-EE02-44A4-8B81-B324ECFD74DF}"/>
              </a:ext>
            </a:extLst>
          </p:cNvPr>
          <p:cNvSpPr>
            <a:spLocks noGrp="1"/>
          </p:cNvSpPr>
          <p:nvPr>
            <p:ph type="dt" sz="half" idx="10"/>
          </p:nvPr>
        </p:nvSpPr>
        <p:spPr/>
        <p:txBody>
          <a:bodyPr/>
          <a:lstStyle/>
          <a:p>
            <a:fld id="{1C8322F6-1C60-46CF-968C-BC20E470F443}" type="datetimeFigureOut">
              <a:rPr lang="en-US" smtClean="0"/>
              <a:t>12/6/2023</a:t>
            </a:fld>
            <a:endParaRPr lang="en-US"/>
          </a:p>
        </p:txBody>
      </p:sp>
      <p:sp>
        <p:nvSpPr>
          <p:cNvPr id="6" name="Footer Placeholder 5">
            <a:extLst>
              <a:ext uri="{FF2B5EF4-FFF2-40B4-BE49-F238E27FC236}">
                <a16:creationId xmlns:a16="http://schemas.microsoft.com/office/drawing/2014/main" id="{F134D9E4-A693-44D2-A3E8-E3AABC905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F669F-4B8E-415D-A9BF-AD451F452C6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11" name="Straight Connector 10">
            <a:extLst>
              <a:ext uri="{FF2B5EF4-FFF2-40B4-BE49-F238E27FC236}">
                <a16:creationId xmlns:a16="http://schemas.microsoft.com/office/drawing/2014/main" id="{720AF959-FCDC-4B92-9324-06A06C0D56F2}"/>
              </a:ext>
            </a:extLst>
          </p:cNvPr>
          <p:cNvCxnSpPr>
            <a:cxnSpLocks/>
          </p:cNvCxnSpPr>
          <p:nvPr/>
        </p:nvCxnSpPr>
        <p:spPr>
          <a:xfrm flipV="1">
            <a:off x="6101405" y="1883336"/>
            <a:ext cx="0" cy="4399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529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85E5-82C4-4BAE-B2B0-A078ABD6C69C}"/>
              </a:ext>
            </a:extLst>
          </p:cNvPr>
          <p:cNvSpPr>
            <a:spLocks noGrp="1"/>
          </p:cNvSpPr>
          <p:nvPr>
            <p:ph type="title"/>
          </p:nvPr>
        </p:nvSpPr>
        <p:spPr>
          <a:xfrm>
            <a:off x="583469" y="699118"/>
            <a:ext cx="11025062" cy="1063601"/>
          </a:xfrm>
        </p:spPr>
        <p:txBody>
          <a:bodyPr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2D15C7-F445-40F7-88F6-FD6526269CD7}"/>
              </a:ext>
            </a:extLst>
          </p:cNvPr>
          <p:cNvSpPr>
            <a:spLocks noGrp="1"/>
          </p:cNvSpPr>
          <p:nvPr>
            <p:ph type="body" idx="1"/>
          </p:nvPr>
        </p:nvSpPr>
        <p:spPr>
          <a:xfrm>
            <a:off x="583468" y="2022883"/>
            <a:ext cx="5230469" cy="564079"/>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652C35-AA8E-4154-8A78-7DE9590E1F38}"/>
              </a:ext>
            </a:extLst>
          </p:cNvPr>
          <p:cNvSpPr>
            <a:spLocks noGrp="1"/>
          </p:cNvSpPr>
          <p:nvPr>
            <p:ph sz="half" idx="2"/>
          </p:nvPr>
        </p:nvSpPr>
        <p:spPr>
          <a:xfrm>
            <a:off x="583469" y="2866031"/>
            <a:ext cx="5157787"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557EAC6-567C-4A4A-BB10-57EC14B97DDF}"/>
              </a:ext>
            </a:extLst>
          </p:cNvPr>
          <p:cNvSpPr>
            <a:spLocks noGrp="1"/>
          </p:cNvSpPr>
          <p:nvPr>
            <p:ph type="body" sz="quarter" idx="3"/>
          </p:nvPr>
        </p:nvSpPr>
        <p:spPr>
          <a:xfrm>
            <a:off x="6441470" y="2022883"/>
            <a:ext cx="5183188" cy="564080"/>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9A083F-AD60-4437-B32A-44035D78AF63}"/>
              </a:ext>
            </a:extLst>
          </p:cNvPr>
          <p:cNvSpPr>
            <a:spLocks noGrp="1"/>
          </p:cNvSpPr>
          <p:nvPr>
            <p:ph sz="quarter" idx="4"/>
          </p:nvPr>
        </p:nvSpPr>
        <p:spPr>
          <a:xfrm>
            <a:off x="6441470" y="2866031"/>
            <a:ext cx="5183188"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DBF86F-3266-4551-B680-06F401FFE665}"/>
              </a:ext>
            </a:extLst>
          </p:cNvPr>
          <p:cNvSpPr>
            <a:spLocks noGrp="1"/>
          </p:cNvSpPr>
          <p:nvPr>
            <p:ph type="dt" sz="half" idx="10"/>
          </p:nvPr>
        </p:nvSpPr>
        <p:spPr/>
        <p:txBody>
          <a:bodyPr/>
          <a:lstStyle/>
          <a:p>
            <a:fld id="{1C8322F6-1C60-46CF-968C-BC20E470F443}" type="datetimeFigureOut">
              <a:rPr lang="en-US" smtClean="0"/>
              <a:t>12/6/2023</a:t>
            </a:fld>
            <a:endParaRPr lang="en-US"/>
          </a:p>
        </p:txBody>
      </p:sp>
      <p:sp>
        <p:nvSpPr>
          <p:cNvPr id="8" name="Footer Placeholder 7">
            <a:extLst>
              <a:ext uri="{FF2B5EF4-FFF2-40B4-BE49-F238E27FC236}">
                <a16:creationId xmlns:a16="http://schemas.microsoft.com/office/drawing/2014/main" id="{755B38FE-80F9-4582-B2E1-B067C288DE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BEF32-F637-47A1-9ED3-AFC4F79F3739}"/>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11" name="Straight Connector 10">
            <a:extLst>
              <a:ext uri="{FF2B5EF4-FFF2-40B4-BE49-F238E27FC236}">
                <a16:creationId xmlns:a16="http://schemas.microsoft.com/office/drawing/2014/main" id="{E0C508D4-7C99-4B8D-BCDE-F0001BD345D9}"/>
              </a:ext>
            </a:extLst>
          </p:cNvPr>
          <p:cNvCxnSpPr>
            <a:cxnSpLocks/>
          </p:cNvCxnSpPr>
          <p:nvPr/>
        </p:nvCxnSpPr>
        <p:spPr>
          <a:xfrm flipV="1">
            <a:off x="6101405" y="1883336"/>
            <a:ext cx="0" cy="4399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9BF61B-7951-48F4-982B-9401A483FFBF}"/>
              </a:ext>
            </a:extLst>
          </p:cNvPr>
          <p:cNvCxnSpPr>
            <a:cxnSpLocks/>
          </p:cNvCxnSpPr>
          <p:nvPr/>
        </p:nvCxnSpPr>
        <p:spPr>
          <a:xfrm flipH="1">
            <a:off x="577485" y="273859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896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94CB-6BE5-4B9E-B0A6-54F83B201A64}"/>
              </a:ext>
            </a:extLst>
          </p:cNvPr>
          <p:cNvSpPr>
            <a:spLocks noGrp="1"/>
          </p:cNvSpPr>
          <p:nvPr>
            <p:ph type="title"/>
          </p:nvPr>
        </p:nvSpPr>
        <p:spPr>
          <a:xfrm>
            <a:off x="571500" y="717452"/>
            <a:ext cx="11049000" cy="1161836"/>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5E8643C-1A5D-4F23-B0D7-5B46F5E456B4}"/>
              </a:ext>
            </a:extLst>
          </p:cNvPr>
          <p:cNvSpPr>
            <a:spLocks noGrp="1"/>
          </p:cNvSpPr>
          <p:nvPr>
            <p:ph type="dt" sz="half" idx="10"/>
          </p:nvPr>
        </p:nvSpPr>
        <p:spPr/>
        <p:txBody>
          <a:bodyPr/>
          <a:lstStyle/>
          <a:p>
            <a:fld id="{1C8322F6-1C60-46CF-968C-BC20E470F443}" type="datetimeFigureOut">
              <a:rPr lang="en-US" smtClean="0"/>
              <a:t>12/6/2023</a:t>
            </a:fld>
            <a:endParaRPr lang="en-US"/>
          </a:p>
        </p:txBody>
      </p:sp>
      <p:sp>
        <p:nvSpPr>
          <p:cNvPr id="4" name="Footer Placeholder 3">
            <a:extLst>
              <a:ext uri="{FF2B5EF4-FFF2-40B4-BE49-F238E27FC236}">
                <a16:creationId xmlns:a16="http://schemas.microsoft.com/office/drawing/2014/main" id="{0C1A3394-78CC-43B0-9762-5E826F8BBF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347F0A-1980-4E13-AB22-AE3B8AA44058}"/>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7" name="Straight Connector 6">
            <a:extLst>
              <a:ext uri="{FF2B5EF4-FFF2-40B4-BE49-F238E27FC236}">
                <a16:creationId xmlns:a16="http://schemas.microsoft.com/office/drawing/2014/main" id="{4E9D858B-8A9C-4235-B151-81C99A3D20D2}"/>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6C7798B-3ECB-4076-8955-A82116BB0D2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8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61D85-3E72-406F-AB26-B4ED94918442}"/>
              </a:ext>
            </a:extLst>
          </p:cNvPr>
          <p:cNvSpPr>
            <a:spLocks noGrp="1"/>
          </p:cNvSpPr>
          <p:nvPr>
            <p:ph type="dt" sz="half" idx="10"/>
          </p:nvPr>
        </p:nvSpPr>
        <p:spPr/>
        <p:txBody>
          <a:bodyPr/>
          <a:lstStyle/>
          <a:p>
            <a:fld id="{1C8322F6-1C60-46CF-968C-BC20E470F443}" type="datetimeFigureOut">
              <a:rPr lang="en-US" smtClean="0"/>
              <a:t>12/6/2023</a:t>
            </a:fld>
            <a:endParaRPr lang="en-US"/>
          </a:p>
        </p:txBody>
      </p:sp>
      <p:sp>
        <p:nvSpPr>
          <p:cNvPr id="3" name="Footer Placeholder 2">
            <a:extLst>
              <a:ext uri="{FF2B5EF4-FFF2-40B4-BE49-F238E27FC236}">
                <a16:creationId xmlns:a16="http://schemas.microsoft.com/office/drawing/2014/main" id="{499C831E-4321-467E-9090-C89C48CF2F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8A9556-B3D8-4403-835F-11AE2D4098E9}"/>
              </a:ext>
            </a:extLst>
          </p:cNvPr>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3146748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AA48-D521-423D-B185-6490EF57B935}"/>
              </a:ext>
            </a:extLst>
          </p:cNvPr>
          <p:cNvSpPr>
            <a:spLocks noGrp="1"/>
          </p:cNvSpPr>
          <p:nvPr>
            <p:ph type="title"/>
          </p:nvPr>
        </p:nvSpPr>
        <p:spPr>
          <a:xfrm>
            <a:off x="572201" y="810344"/>
            <a:ext cx="3478084" cy="1408062"/>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B64E6DD-DDD2-4ED6-B8A9-A8B6D7656549}"/>
              </a:ext>
            </a:extLst>
          </p:cNvPr>
          <p:cNvSpPr>
            <a:spLocks noGrp="1"/>
          </p:cNvSpPr>
          <p:nvPr>
            <p:ph idx="1"/>
          </p:nvPr>
        </p:nvSpPr>
        <p:spPr>
          <a:xfrm>
            <a:off x="4919809" y="931232"/>
            <a:ext cx="6700679" cy="50793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F08F5E-AD33-4ACF-84C9-78B0FF6BE3AC}"/>
              </a:ext>
            </a:extLst>
          </p:cNvPr>
          <p:cNvSpPr>
            <a:spLocks noGrp="1"/>
          </p:cNvSpPr>
          <p:nvPr>
            <p:ph type="body" sz="half" idx="2"/>
          </p:nvPr>
        </p:nvSpPr>
        <p:spPr>
          <a:xfrm>
            <a:off x="571500" y="2578608"/>
            <a:ext cx="3478783" cy="34172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7604E-7DD4-4497-B325-74F899E8ACC6}"/>
              </a:ext>
            </a:extLst>
          </p:cNvPr>
          <p:cNvSpPr>
            <a:spLocks noGrp="1"/>
          </p:cNvSpPr>
          <p:nvPr>
            <p:ph type="dt" sz="half" idx="10"/>
          </p:nvPr>
        </p:nvSpPr>
        <p:spPr/>
        <p:txBody>
          <a:bodyPr/>
          <a:lstStyle/>
          <a:p>
            <a:fld id="{1C8322F6-1C60-46CF-968C-BC20E470F443}" type="datetimeFigureOut">
              <a:rPr lang="en-US" smtClean="0"/>
              <a:t>12/6/2023</a:t>
            </a:fld>
            <a:endParaRPr lang="en-US"/>
          </a:p>
        </p:txBody>
      </p:sp>
      <p:sp>
        <p:nvSpPr>
          <p:cNvPr id="6" name="Footer Placeholder 5">
            <a:extLst>
              <a:ext uri="{FF2B5EF4-FFF2-40B4-BE49-F238E27FC236}">
                <a16:creationId xmlns:a16="http://schemas.microsoft.com/office/drawing/2014/main" id="{3F02BEED-A8F6-4256-9539-4434694AA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A1AA6-EE0B-48FD-A7DE-6CEE6A8C7DE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8" name="Straight Connector 7">
            <a:extLst>
              <a:ext uri="{FF2B5EF4-FFF2-40B4-BE49-F238E27FC236}">
                <a16:creationId xmlns:a16="http://schemas.microsoft.com/office/drawing/2014/main" id="{B3F35B32-9A23-4805-94A6-96826D202139}"/>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2BA7DA-3944-40D4-91CD-40CA24DBB79B}"/>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EA0B78-39E7-4039-B8BE-4F425688C6DF}"/>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68B99C-0744-42EE-9713-AB0CEC3F5D8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037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732-5D39-4B30-A499-D51BABC882EF}"/>
              </a:ext>
            </a:extLst>
          </p:cNvPr>
          <p:cNvSpPr>
            <a:spLocks noGrp="1"/>
          </p:cNvSpPr>
          <p:nvPr>
            <p:ph type="title"/>
          </p:nvPr>
        </p:nvSpPr>
        <p:spPr>
          <a:xfrm>
            <a:off x="571499" y="802204"/>
            <a:ext cx="3478787" cy="1408062"/>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3AF5AEC-77BC-4A52-8A56-C6479CA6A29D}"/>
              </a:ext>
            </a:extLst>
          </p:cNvPr>
          <p:cNvSpPr>
            <a:spLocks noGrp="1"/>
          </p:cNvSpPr>
          <p:nvPr>
            <p:ph type="pic" idx="1"/>
          </p:nvPr>
        </p:nvSpPr>
        <p:spPr>
          <a:xfrm>
            <a:off x="4723467" y="847384"/>
            <a:ext cx="6907844" cy="52168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60A9240-8762-4C7D-AF22-A844CB2EC871}"/>
              </a:ext>
            </a:extLst>
          </p:cNvPr>
          <p:cNvSpPr>
            <a:spLocks noGrp="1"/>
          </p:cNvSpPr>
          <p:nvPr>
            <p:ph type="body" sz="half" idx="2"/>
          </p:nvPr>
        </p:nvSpPr>
        <p:spPr>
          <a:xfrm>
            <a:off x="571498" y="2574906"/>
            <a:ext cx="3478787" cy="34357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95685-E45D-4E74-8B78-D3B8E85C434D}"/>
              </a:ext>
            </a:extLst>
          </p:cNvPr>
          <p:cNvSpPr>
            <a:spLocks noGrp="1"/>
          </p:cNvSpPr>
          <p:nvPr>
            <p:ph type="dt" sz="half" idx="10"/>
          </p:nvPr>
        </p:nvSpPr>
        <p:spPr/>
        <p:txBody>
          <a:bodyPr/>
          <a:lstStyle/>
          <a:p>
            <a:fld id="{1C8322F6-1C60-46CF-968C-BC20E470F443}" type="datetimeFigureOut">
              <a:rPr lang="en-US" smtClean="0"/>
              <a:t>12/6/2023</a:t>
            </a:fld>
            <a:endParaRPr lang="en-US"/>
          </a:p>
        </p:txBody>
      </p:sp>
      <p:sp>
        <p:nvSpPr>
          <p:cNvPr id="6" name="Footer Placeholder 5">
            <a:extLst>
              <a:ext uri="{FF2B5EF4-FFF2-40B4-BE49-F238E27FC236}">
                <a16:creationId xmlns:a16="http://schemas.microsoft.com/office/drawing/2014/main" id="{321FCBA3-0FF5-47C2-901A-645F6185D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30381-5320-46AD-A0B9-7C04B3E5A202}"/>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8" name="Straight Connector 7">
            <a:extLst>
              <a:ext uri="{FF2B5EF4-FFF2-40B4-BE49-F238E27FC236}">
                <a16:creationId xmlns:a16="http://schemas.microsoft.com/office/drawing/2014/main" id="{5357A432-D933-402A-8657-216EE20450EE}"/>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B1E0F3-D71B-436F-A10B-B6EA7125F684}"/>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EE64F5-2B48-4A2E-BA5E-1D37F1A7C9A3}"/>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9BF9AA-A2C8-4233-B597-EB11C6D6A0E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11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1467D-9ED1-4211-A71E-41C91C755C9D}"/>
              </a:ext>
            </a:extLst>
          </p:cNvPr>
          <p:cNvSpPr>
            <a:spLocks noGrp="1"/>
          </p:cNvSpPr>
          <p:nvPr>
            <p:ph type="title"/>
          </p:nvPr>
        </p:nvSpPr>
        <p:spPr>
          <a:xfrm>
            <a:off x="571500" y="689289"/>
            <a:ext cx="11049000" cy="10841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F8A6A1-C9C7-4FDF-B4DA-1E86B6A355F8}"/>
              </a:ext>
            </a:extLst>
          </p:cNvPr>
          <p:cNvSpPr>
            <a:spLocks noGrp="1"/>
          </p:cNvSpPr>
          <p:nvPr>
            <p:ph type="body" idx="1"/>
          </p:nvPr>
        </p:nvSpPr>
        <p:spPr>
          <a:xfrm>
            <a:off x="571499" y="2075688"/>
            <a:ext cx="11059811" cy="38180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AACC44A-C635-4CD0-90E9-D9503AF4CCF2}"/>
              </a:ext>
            </a:extLst>
          </p:cNvPr>
          <p:cNvSpPr>
            <a:spLocks noGrp="1"/>
          </p:cNvSpPr>
          <p:nvPr>
            <p:ph type="dt" sz="half" idx="2"/>
          </p:nvPr>
        </p:nvSpPr>
        <p:spPr>
          <a:xfrm>
            <a:off x="8036732" y="6397103"/>
            <a:ext cx="3091928" cy="365125"/>
          </a:xfrm>
          <a:prstGeom prst="rect">
            <a:avLst/>
          </a:prstGeom>
        </p:spPr>
        <p:txBody>
          <a:bodyPr vert="horz" lIns="91440" tIns="45720" rIns="91440" bIns="45720" rtlCol="0" anchor="ctr"/>
          <a:lstStyle>
            <a:lvl1pPr algn="r">
              <a:defRPr sz="800" cap="all" spc="200" baseline="0">
                <a:solidFill>
                  <a:schemeClr val="tx1"/>
                </a:solidFill>
              </a:defRPr>
            </a:lvl1pPr>
          </a:lstStyle>
          <a:p>
            <a:fld id="{1C8322F6-1C60-46CF-968C-BC20E470F443}" type="datetimeFigureOut">
              <a:rPr lang="en-US" smtClean="0"/>
              <a:t>12/6/2023</a:t>
            </a:fld>
            <a:endParaRPr lang="en-US"/>
          </a:p>
        </p:txBody>
      </p:sp>
      <p:sp>
        <p:nvSpPr>
          <p:cNvPr id="5" name="Footer Placeholder 4">
            <a:extLst>
              <a:ext uri="{FF2B5EF4-FFF2-40B4-BE49-F238E27FC236}">
                <a16:creationId xmlns:a16="http://schemas.microsoft.com/office/drawing/2014/main" id="{58ABF682-1A47-492C-81E3-9DB0A50ECB1F}"/>
              </a:ext>
            </a:extLst>
          </p:cNvPr>
          <p:cNvSpPr>
            <a:spLocks noGrp="1"/>
          </p:cNvSpPr>
          <p:nvPr>
            <p:ph type="ftr" sz="quarter" idx="3"/>
          </p:nvPr>
        </p:nvSpPr>
        <p:spPr>
          <a:xfrm>
            <a:off x="475782" y="6397103"/>
            <a:ext cx="4114800" cy="365125"/>
          </a:xfrm>
          <a:prstGeom prst="rect">
            <a:avLst/>
          </a:prstGeom>
        </p:spPr>
        <p:txBody>
          <a:bodyPr vert="horz" lIns="91440" tIns="45720" rIns="91440" bIns="45720" rtlCol="0" anchor="ctr"/>
          <a:lstStyle>
            <a:lvl1pPr algn="l">
              <a:defRPr sz="800" cap="all" spc="2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CCC814B-9105-44ED-98A9-D326B2E2605C}"/>
              </a:ext>
            </a:extLst>
          </p:cNvPr>
          <p:cNvSpPr>
            <a:spLocks noGrp="1"/>
          </p:cNvSpPr>
          <p:nvPr>
            <p:ph type="sldNum" sz="quarter" idx="4"/>
          </p:nvPr>
        </p:nvSpPr>
        <p:spPr>
          <a:xfrm>
            <a:off x="11024553" y="6397103"/>
            <a:ext cx="700775" cy="365125"/>
          </a:xfrm>
          <a:prstGeom prst="rect">
            <a:avLst/>
          </a:prstGeom>
        </p:spPr>
        <p:txBody>
          <a:bodyPr vert="horz" lIns="91440" tIns="45720" rIns="91440" bIns="45720" rtlCol="0" anchor="ctr"/>
          <a:lstStyle>
            <a:lvl1pPr algn="r">
              <a:defRPr sz="800">
                <a:solidFill>
                  <a:schemeClr val="tx1"/>
                </a:solidFill>
              </a:defRPr>
            </a:lvl1pPr>
          </a:lstStyle>
          <a:p>
            <a:fld id="{5EEB83C2-341F-4C28-A243-1C56DDDA54D3}" type="slidenum">
              <a:rPr lang="en-US" smtClean="0"/>
              <a:t>‹#›</a:t>
            </a:fld>
            <a:endParaRPr lang="en-US"/>
          </a:p>
        </p:txBody>
      </p:sp>
      <p:cxnSp>
        <p:nvCxnSpPr>
          <p:cNvPr id="20" name="Straight Connector 19">
            <a:extLst>
              <a:ext uri="{FF2B5EF4-FFF2-40B4-BE49-F238E27FC236}">
                <a16:creationId xmlns:a16="http://schemas.microsoft.com/office/drawing/2014/main" id="{A6814345-41DE-42C5-8657-66C1417DF81A}"/>
              </a:ext>
            </a:extLst>
          </p:cNvPr>
          <p:cNvCxnSpPr>
            <a:cxnSpLocks/>
          </p:cNvCxnSpPr>
          <p:nvPr/>
        </p:nvCxnSpPr>
        <p:spPr>
          <a:xfrm flipH="1">
            <a:off x="566094" y="6286347"/>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68E419-3727-4F5E-8840-AF149B33B0B7}"/>
              </a:ext>
            </a:extLst>
          </p:cNvPr>
          <p:cNvCxnSpPr>
            <a:cxnSpLocks/>
          </p:cNvCxnSpPr>
          <p:nvPr/>
        </p:nvCxnSpPr>
        <p:spPr>
          <a:xfrm flipH="1">
            <a:off x="577485" y="1883336"/>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19B6EC-D7AE-452F-8D0C-D11BD3377F3E}"/>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601476"/>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90000"/>
        </a:lnSpc>
        <a:spcBef>
          <a:spcPct val="0"/>
        </a:spcBef>
        <a:buNone/>
        <a:defRPr sz="4000" kern="1200" spc="-100" baseline="0">
          <a:solidFill>
            <a:schemeClr val="tx1"/>
          </a:solidFill>
          <a:latin typeface="Batang" panose="02030600000101010101" pitchFamily="18" charset="-127"/>
          <a:ea typeface="Batang" panose="02030600000101010101" pitchFamily="18" charset="-127"/>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SzPct val="8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SzPct val="80000"/>
        <a:buFont typeface="Avenir Next LT Pro Light" panose="020B03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2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jpeg"/><Relationship Id="rId7" Type="http://schemas.openxmlformats.org/officeDocument/2006/relationships/diagramQuickStyle" Target="../diagrams/quickStyle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jpeg"/><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image" Target="../media/image12.jpe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240FCEE-B6E2-46D0-9BB0-F45F79545E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D2FB83-3783-4477-80B5-DA5BF10BAF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83EA203-71D5-49C0-9626-FFA8E46787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D26BC87E-DCC8-4E66-972D-A587756DF3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157EFD-4A95-2535-305A-96FD543A23BA}"/>
              </a:ext>
            </a:extLst>
          </p:cNvPr>
          <p:cNvSpPr>
            <a:spLocks noGrp="1"/>
          </p:cNvSpPr>
          <p:nvPr>
            <p:ph type="title"/>
          </p:nvPr>
        </p:nvSpPr>
        <p:spPr>
          <a:xfrm>
            <a:off x="521209" y="847539"/>
            <a:ext cx="4929696" cy="4023039"/>
          </a:xfrm>
        </p:spPr>
        <p:txBody>
          <a:bodyPr vert="horz" lIns="91440" tIns="45720" rIns="91440" bIns="45720" rtlCol="0" anchor="t">
            <a:noAutofit/>
          </a:bodyPr>
          <a:lstStyle/>
          <a:p>
            <a:r>
              <a:rPr lang="en-US" sz="3100" dirty="0">
                <a:latin typeface="Batang"/>
                <a:ea typeface="Batang"/>
              </a:rPr>
              <a:t>Breaking away from the cacophony of news channels, </a:t>
            </a:r>
            <a:br>
              <a:rPr lang="en-US" sz="3100" dirty="0">
                <a:latin typeface="Batang"/>
                <a:ea typeface="Batang"/>
              </a:rPr>
            </a:br>
            <a:br>
              <a:rPr lang="en-US" sz="3100" dirty="0">
                <a:latin typeface="Batang"/>
                <a:ea typeface="Batang"/>
              </a:rPr>
            </a:br>
            <a:r>
              <a:rPr lang="en-US" sz="3600" dirty="0">
                <a:latin typeface="Batang"/>
                <a:ea typeface="Batang"/>
              </a:rPr>
              <a:t>Bharat Express is launched with paramount ethos of journalism – </a:t>
            </a:r>
            <a:r>
              <a:rPr lang="en-US" sz="3600" dirty="0">
                <a:solidFill>
                  <a:srgbClr val="C00000"/>
                </a:solidFill>
                <a:latin typeface="Batang"/>
                <a:ea typeface="Batang"/>
              </a:rPr>
              <a:t>Satya, Sahas and </a:t>
            </a:r>
            <a:r>
              <a:rPr lang="en-US" sz="3600" dirty="0" err="1">
                <a:solidFill>
                  <a:srgbClr val="C00000"/>
                </a:solidFill>
                <a:latin typeface="Batang"/>
                <a:ea typeface="Batang"/>
              </a:rPr>
              <a:t>Samarpan</a:t>
            </a:r>
            <a:r>
              <a:rPr lang="en-US" sz="3600" dirty="0">
                <a:solidFill>
                  <a:srgbClr val="C00000"/>
                </a:solidFill>
                <a:latin typeface="Batang"/>
                <a:ea typeface="Batang"/>
              </a:rPr>
              <a:t>!</a:t>
            </a:r>
            <a:endParaRPr lang="en-US" sz="4800" dirty="0">
              <a:solidFill>
                <a:srgbClr val="C00000"/>
              </a:solidFill>
              <a:latin typeface="Batang"/>
              <a:ea typeface="Batang"/>
            </a:endParaRPr>
          </a:p>
        </p:txBody>
      </p:sp>
      <p:cxnSp>
        <p:nvCxnSpPr>
          <p:cNvPr id="17" name="Straight Connector 16">
            <a:extLst>
              <a:ext uri="{FF2B5EF4-FFF2-40B4-BE49-F238E27FC236}">
                <a16:creationId xmlns:a16="http://schemas.microsoft.com/office/drawing/2014/main" id="{8B45C962-0D68-4A01-9627-70DEBBC363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175"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D89FBF-493B-4E7D-B511-7E40674F63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24500" y="573971"/>
            <a:ext cx="0" cy="5712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BCC744E-5590-4542-B37F-B764470BF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176" y="6286500"/>
            <a:ext cx="110433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E8215FB-F231-8B2D-4599-F8756FA4A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2370" y="1483689"/>
            <a:ext cx="5759623" cy="3773374"/>
          </a:xfrm>
          <a:prstGeom prst="rect">
            <a:avLst/>
          </a:prstGeom>
        </p:spPr>
      </p:pic>
    </p:spTree>
    <p:extLst>
      <p:ext uri="{BB962C8B-B14F-4D97-AF65-F5344CB8AC3E}">
        <p14:creationId xmlns:p14="http://schemas.microsoft.com/office/powerpoint/2010/main" val="258068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F14E13-1923-411D-9A16-1C28898D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2BCB46-20BD-496F-FED4-DC3B585D246F}"/>
              </a:ext>
            </a:extLst>
          </p:cNvPr>
          <p:cNvSpPr>
            <a:spLocks noGrp="1"/>
          </p:cNvSpPr>
          <p:nvPr>
            <p:ph type="title"/>
          </p:nvPr>
        </p:nvSpPr>
        <p:spPr>
          <a:xfrm>
            <a:off x="569007" y="4572001"/>
            <a:ext cx="4050424" cy="1508356"/>
          </a:xfrm>
        </p:spPr>
        <p:txBody>
          <a:bodyPr anchor="ctr">
            <a:noAutofit/>
          </a:bodyPr>
          <a:lstStyle/>
          <a:p>
            <a:r>
              <a:rPr lang="en-US" b="1" dirty="0">
                <a:latin typeface="Batang"/>
                <a:ea typeface="Batang"/>
              </a:rPr>
              <a:t>GRAND LAUNCH PARTY</a:t>
            </a:r>
            <a:endParaRPr lang="en-US">
              <a:latin typeface="Batang"/>
              <a:ea typeface="Batang"/>
            </a:endParaRPr>
          </a:p>
        </p:txBody>
      </p:sp>
      <p:pic>
        <p:nvPicPr>
          <p:cNvPr id="4" name="Picture 4">
            <a:extLst>
              <a:ext uri="{FF2B5EF4-FFF2-40B4-BE49-F238E27FC236}">
                <a16:creationId xmlns:a16="http://schemas.microsoft.com/office/drawing/2014/main" id="{37F7839A-6B4B-4E59-1AB7-AAD3A719BFF3}"/>
              </a:ext>
            </a:extLst>
          </p:cNvPr>
          <p:cNvPicPr>
            <a:picLocks noChangeAspect="1"/>
          </p:cNvPicPr>
          <p:nvPr/>
        </p:nvPicPr>
        <p:blipFill rotWithShape="1">
          <a:blip r:embed="rId2"/>
          <a:srcRect b="16537"/>
          <a:stretch/>
        </p:blipFill>
        <p:spPr>
          <a:xfrm>
            <a:off x="571333" y="571499"/>
            <a:ext cx="11059978" cy="3323169"/>
          </a:xfrm>
          <a:prstGeom prst="rect">
            <a:avLst/>
          </a:prstGeom>
        </p:spPr>
      </p:pic>
      <p:cxnSp>
        <p:nvCxnSpPr>
          <p:cNvPr id="11" name="Straight Connector 10">
            <a:extLst>
              <a:ext uri="{FF2B5EF4-FFF2-40B4-BE49-F238E27FC236}">
                <a16:creationId xmlns:a16="http://schemas.microsoft.com/office/drawing/2014/main" id="{D927055D-9ECF-487E-91DD-FFA84AB92D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333" y="4337068"/>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E2E2898-F82E-CC16-671A-F446E4D8A1B0}"/>
              </a:ext>
            </a:extLst>
          </p:cNvPr>
          <p:cNvSpPr>
            <a:spLocks noGrp="1"/>
          </p:cNvSpPr>
          <p:nvPr>
            <p:ph idx="1"/>
          </p:nvPr>
        </p:nvSpPr>
        <p:spPr>
          <a:xfrm>
            <a:off x="4728315" y="4572001"/>
            <a:ext cx="6902996" cy="1508361"/>
          </a:xfrm>
        </p:spPr>
        <p:txBody>
          <a:bodyPr vert="horz" lIns="91440" tIns="45720" rIns="91440" bIns="45720" rtlCol="0" anchor="ctr">
            <a:noAutofit/>
          </a:bodyPr>
          <a:lstStyle/>
          <a:p>
            <a:pPr marL="0" indent="0" algn="just">
              <a:lnSpc>
                <a:spcPct val="110000"/>
              </a:lnSpc>
              <a:buNone/>
            </a:pPr>
            <a:r>
              <a:rPr lang="en-US" sz="1400" dirty="0">
                <a:ea typeface="+mn-lt"/>
                <a:cs typeface="+mn-lt"/>
              </a:rPr>
              <a:t>Launched by </a:t>
            </a:r>
            <a:r>
              <a:rPr lang="en-US" sz="1400" dirty="0" err="1">
                <a:ea typeface="+mn-lt"/>
                <a:cs typeface="+mn-lt"/>
              </a:rPr>
              <a:t>Mr</a:t>
            </a:r>
            <a:r>
              <a:rPr lang="en-US" sz="1400" dirty="0">
                <a:ea typeface="+mn-lt"/>
                <a:cs typeface="+mn-lt"/>
              </a:rPr>
              <a:t> Uday Shankar in a Grand Ceremony on 1st February 2023 in presence of approximately 3000 esteemed guests including senior Political Leaders, Bollywood Celebrities, Sports Icons and Business Luminaries namely Shri Anurag Thakur, Minister for I&amp;B and Youth Affairs &amp; Sports, Shri Gajendra Singh Shekhawat, Minister of Jal Shakti, </a:t>
            </a:r>
            <a:r>
              <a:rPr lang="en-US" sz="1400" dirty="0" err="1">
                <a:ea typeface="+mn-lt"/>
                <a:cs typeface="+mn-lt"/>
              </a:rPr>
              <a:t>Mr</a:t>
            </a:r>
            <a:r>
              <a:rPr lang="en-US" sz="1400" dirty="0">
                <a:ea typeface="+mn-lt"/>
                <a:cs typeface="+mn-lt"/>
              </a:rPr>
              <a:t> Nityanand Rai, MoS, Home Affairs, Shri Sanjeev Balyan, MoS, Fisheries, Animal Husbandry and Dairying, </a:t>
            </a:r>
            <a:r>
              <a:rPr lang="en-US" sz="1400" dirty="0" err="1">
                <a:ea typeface="+mn-lt"/>
                <a:cs typeface="+mn-lt"/>
              </a:rPr>
              <a:t>Mr</a:t>
            </a:r>
            <a:r>
              <a:rPr lang="en-US" sz="1400" dirty="0">
                <a:ea typeface="+mn-lt"/>
                <a:cs typeface="+mn-lt"/>
              </a:rPr>
              <a:t> Sunil Arora, Former Chief Election Commissioner of India and Dr Kumar Vishwas. Bollywood Singer B </a:t>
            </a:r>
            <a:r>
              <a:rPr lang="en-US" sz="1400" dirty="0" err="1">
                <a:ea typeface="+mn-lt"/>
                <a:cs typeface="+mn-lt"/>
              </a:rPr>
              <a:t>Praak</a:t>
            </a:r>
            <a:r>
              <a:rPr lang="en-US" sz="1400" dirty="0">
                <a:ea typeface="+mn-lt"/>
                <a:cs typeface="+mn-lt"/>
              </a:rPr>
              <a:t> also dazzled the audience with his impromptu performance.</a:t>
            </a:r>
            <a:endParaRPr lang="en-US" sz="1400" dirty="0"/>
          </a:p>
        </p:txBody>
      </p:sp>
      <p:cxnSp>
        <p:nvCxnSpPr>
          <p:cNvPr id="13" name="Straight Connector 12">
            <a:extLst>
              <a:ext uri="{FF2B5EF4-FFF2-40B4-BE49-F238E27FC236}">
                <a16:creationId xmlns:a16="http://schemas.microsoft.com/office/drawing/2014/main" id="{F0DC1883-8AF7-483D-9074-3C6D8AF57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F89D75-E5AC-4C45-9D87-228849A4C7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4337068"/>
            <a:ext cx="0" cy="1949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664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F62481-DED7-E2F9-0060-84E3EF78D17A}"/>
              </a:ext>
            </a:extLst>
          </p:cNvPr>
          <p:cNvSpPr>
            <a:spLocks noGrp="1"/>
          </p:cNvSpPr>
          <p:nvPr>
            <p:ph type="title"/>
          </p:nvPr>
        </p:nvSpPr>
        <p:spPr>
          <a:xfrm>
            <a:off x="547483" y="786384"/>
            <a:ext cx="3811365" cy="2008193"/>
          </a:xfrm>
        </p:spPr>
        <p:txBody>
          <a:bodyPr vert="horz" lIns="91440" tIns="45720" rIns="91440" bIns="45720" rtlCol="0" anchor="t">
            <a:noAutofit/>
          </a:bodyPr>
          <a:lstStyle/>
          <a:p>
            <a:r>
              <a:rPr lang="en-US" sz="4000" b="1" dirty="0">
                <a:latin typeface="Batang"/>
                <a:ea typeface="Batang"/>
              </a:rPr>
              <a:t>Well wishes from Union Ministers, Chief Ministers and Senior Political Leaders for the Launch!</a:t>
            </a:r>
            <a:endParaRPr lang="en-US" b="1" dirty="0">
              <a:latin typeface="Batang"/>
              <a:ea typeface="Batang"/>
            </a:endParaRPr>
          </a:p>
        </p:txBody>
      </p:sp>
      <p:cxnSp>
        <p:nvCxnSpPr>
          <p:cNvPr id="23" name="Straight Connector 22">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88336"/>
            <a:ext cx="0" cy="5698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5">
            <a:extLst>
              <a:ext uri="{FF2B5EF4-FFF2-40B4-BE49-F238E27FC236}">
                <a16:creationId xmlns:a16="http://schemas.microsoft.com/office/drawing/2014/main" id="{0FD251D2-0101-04A4-777E-05F94AAD71D1}"/>
              </a:ext>
            </a:extLst>
          </p:cNvPr>
          <p:cNvPicPr>
            <a:picLocks noChangeAspect="1"/>
          </p:cNvPicPr>
          <p:nvPr/>
        </p:nvPicPr>
        <p:blipFill>
          <a:blip r:embed="rId2"/>
          <a:stretch>
            <a:fillRect/>
          </a:stretch>
        </p:blipFill>
        <p:spPr>
          <a:xfrm>
            <a:off x="7430591" y="571499"/>
            <a:ext cx="4534159" cy="5687066"/>
          </a:xfrm>
          <a:prstGeom prst="rect">
            <a:avLst/>
          </a:prstGeom>
        </p:spPr>
      </p:pic>
      <p:pic>
        <p:nvPicPr>
          <p:cNvPr id="10" name="Picture 13" descr="A picture containing text, person, person, suit&#10;&#10;Description automatically generated">
            <a:extLst>
              <a:ext uri="{FF2B5EF4-FFF2-40B4-BE49-F238E27FC236}">
                <a16:creationId xmlns:a16="http://schemas.microsoft.com/office/drawing/2014/main" id="{38C50062-6C2D-C612-48E9-E8672CCE4A1C}"/>
              </a:ext>
            </a:extLst>
          </p:cNvPr>
          <p:cNvPicPr>
            <a:picLocks noChangeAspect="1"/>
          </p:cNvPicPr>
          <p:nvPr/>
        </p:nvPicPr>
        <p:blipFill rotWithShape="1">
          <a:blip r:embed="rId3"/>
          <a:srcRect l="8632" t="50611" r="5831" b="1493"/>
          <a:stretch/>
        </p:blipFill>
        <p:spPr>
          <a:xfrm>
            <a:off x="5487160" y="2047670"/>
            <a:ext cx="1882678" cy="1312534"/>
          </a:xfrm>
          <a:prstGeom prst="rect">
            <a:avLst/>
          </a:prstGeom>
        </p:spPr>
      </p:pic>
      <p:pic>
        <p:nvPicPr>
          <p:cNvPr id="11" name="Picture 15">
            <a:extLst>
              <a:ext uri="{FF2B5EF4-FFF2-40B4-BE49-F238E27FC236}">
                <a16:creationId xmlns:a16="http://schemas.microsoft.com/office/drawing/2014/main" id="{F896176F-D197-1911-5A2B-CD8C892CAD29}"/>
              </a:ext>
            </a:extLst>
          </p:cNvPr>
          <p:cNvPicPr>
            <a:picLocks noChangeAspect="1"/>
          </p:cNvPicPr>
          <p:nvPr/>
        </p:nvPicPr>
        <p:blipFill rotWithShape="1">
          <a:blip r:embed="rId4"/>
          <a:srcRect l="18445" t="2602" r="28947" b="68484"/>
          <a:stretch/>
        </p:blipFill>
        <p:spPr>
          <a:xfrm>
            <a:off x="5369783" y="4867722"/>
            <a:ext cx="1957345" cy="1350336"/>
          </a:xfrm>
          <a:prstGeom prst="rect">
            <a:avLst/>
          </a:prstGeom>
        </p:spPr>
      </p:pic>
      <p:pic>
        <p:nvPicPr>
          <p:cNvPr id="12" name="Picture 11">
            <a:extLst>
              <a:ext uri="{FF2B5EF4-FFF2-40B4-BE49-F238E27FC236}">
                <a16:creationId xmlns:a16="http://schemas.microsoft.com/office/drawing/2014/main" id="{1FF378C3-28B0-1CBC-6C10-A69C3FF58DBE}"/>
              </a:ext>
            </a:extLst>
          </p:cNvPr>
          <p:cNvPicPr>
            <a:picLocks noChangeAspect="1"/>
          </p:cNvPicPr>
          <p:nvPr/>
        </p:nvPicPr>
        <p:blipFill rotWithShape="1">
          <a:blip r:embed="rId4"/>
          <a:srcRect l="11502" t="45303" r="17941" b="15192"/>
          <a:stretch/>
        </p:blipFill>
        <p:spPr>
          <a:xfrm>
            <a:off x="4520993" y="644672"/>
            <a:ext cx="1761482" cy="1315241"/>
          </a:xfrm>
          <a:prstGeom prst="rect">
            <a:avLst/>
          </a:prstGeom>
        </p:spPr>
      </p:pic>
      <p:pic>
        <p:nvPicPr>
          <p:cNvPr id="13" name="Picture 12" descr="A picture containing clothing, person, furniture, indoor&#10;&#10;Description automatically generated">
            <a:extLst>
              <a:ext uri="{FF2B5EF4-FFF2-40B4-BE49-F238E27FC236}">
                <a16:creationId xmlns:a16="http://schemas.microsoft.com/office/drawing/2014/main" id="{DBDE50AE-B5FD-A01E-2FE4-D76ED1E54E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4502" y="3408997"/>
            <a:ext cx="1882678" cy="1412009"/>
          </a:xfrm>
          <a:prstGeom prst="rect">
            <a:avLst/>
          </a:prstGeom>
        </p:spPr>
      </p:pic>
    </p:spTree>
    <p:extLst>
      <p:ext uri="{BB962C8B-B14F-4D97-AF65-F5344CB8AC3E}">
        <p14:creationId xmlns:p14="http://schemas.microsoft.com/office/powerpoint/2010/main" val="3161564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240FCEE-B6E2-46D0-9BB0-F45F79545E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D2FB83-3783-4477-80B5-DA5BF10BAF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83EA203-71D5-49C0-9626-FFA8E46787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6" name="Picture 5" descr="Karnataka Exit Poll 2023: Exit Poll predictions indicate hung assembly in  Karnataka">
            <a:extLst>
              <a:ext uri="{FF2B5EF4-FFF2-40B4-BE49-F238E27FC236}">
                <a16:creationId xmlns:a16="http://schemas.microsoft.com/office/drawing/2014/main" id="{F1893645-776E-2C8F-8D8E-2069D7626333}"/>
              </a:ext>
            </a:extLst>
          </p:cNvPr>
          <p:cNvPicPr>
            <a:picLocks noChangeAspect="1"/>
          </p:cNvPicPr>
          <p:nvPr/>
        </p:nvPicPr>
        <p:blipFill rotWithShape="1">
          <a:blip r:embed="rId2">
            <a:alphaModFix amt="60000"/>
          </a:blip>
          <a:srcRect t="2025" b="2230"/>
          <a:stretch/>
        </p:blipFill>
        <p:spPr>
          <a:xfrm>
            <a:off x="20" y="10"/>
            <a:ext cx="12191979" cy="6857989"/>
          </a:xfrm>
          <a:prstGeom prst="rect">
            <a:avLst/>
          </a:prstGeom>
        </p:spPr>
      </p:pic>
      <p:sp>
        <p:nvSpPr>
          <p:cNvPr id="2" name="Title 1">
            <a:extLst>
              <a:ext uri="{FF2B5EF4-FFF2-40B4-BE49-F238E27FC236}">
                <a16:creationId xmlns:a16="http://schemas.microsoft.com/office/drawing/2014/main" id="{7FD1BF55-22C5-697B-04D4-1C945A71999F}"/>
              </a:ext>
            </a:extLst>
          </p:cNvPr>
          <p:cNvSpPr>
            <a:spLocks noGrp="1"/>
          </p:cNvSpPr>
          <p:nvPr>
            <p:ph type="title"/>
          </p:nvPr>
        </p:nvSpPr>
        <p:spPr>
          <a:xfrm>
            <a:off x="521208" y="822961"/>
            <a:ext cx="7213092" cy="4475714"/>
          </a:xfrm>
        </p:spPr>
        <p:txBody>
          <a:bodyPr vert="horz" lIns="91440" tIns="45720" rIns="91440" bIns="45720" rtlCol="0" anchor="t">
            <a:normAutofit/>
          </a:bodyPr>
          <a:lstStyle/>
          <a:p>
            <a:r>
              <a:rPr lang="en-US" sz="4800" dirty="0">
                <a:highlight>
                  <a:srgbClr val="FFFF00"/>
                </a:highlight>
              </a:rPr>
              <a:t>Election Coverage on Bharat Express</a:t>
            </a:r>
          </a:p>
        </p:txBody>
      </p:sp>
      <p:cxnSp>
        <p:nvCxnSpPr>
          <p:cNvPr id="19" name="Straight Connector 18">
            <a:extLst>
              <a:ext uri="{FF2B5EF4-FFF2-40B4-BE49-F238E27FC236}">
                <a16:creationId xmlns:a16="http://schemas.microsoft.com/office/drawing/2014/main" id="{3A8CB1B5-064D-4590-A7F2-70C604854D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238" y="571500"/>
            <a:ext cx="1106026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C0F619-4F98-49B2-B92F-39B242F38F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6287848"/>
            <a:ext cx="110602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6" descr="A red and white sign with black text&#10;&#10;Description automatically generated">
            <a:extLst>
              <a:ext uri="{FF2B5EF4-FFF2-40B4-BE49-F238E27FC236}">
                <a16:creationId xmlns:a16="http://schemas.microsoft.com/office/drawing/2014/main" id="{71337052-8A91-82AB-F9B0-363AE7D728A5}"/>
              </a:ext>
            </a:extLst>
          </p:cNvPr>
          <p:cNvPicPr>
            <a:picLocks noChangeAspect="1"/>
          </p:cNvPicPr>
          <p:nvPr/>
        </p:nvPicPr>
        <p:blipFill>
          <a:blip r:embed="rId3"/>
          <a:stretch>
            <a:fillRect/>
          </a:stretch>
        </p:blipFill>
        <p:spPr>
          <a:xfrm>
            <a:off x="8866239" y="4252178"/>
            <a:ext cx="2743200" cy="1794933"/>
          </a:xfrm>
          <a:prstGeom prst="rect">
            <a:avLst/>
          </a:prstGeom>
        </p:spPr>
      </p:pic>
    </p:spTree>
    <p:extLst>
      <p:ext uri="{BB962C8B-B14F-4D97-AF65-F5344CB8AC3E}">
        <p14:creationId xmlns:p14="http://schemas.microsoft.com/office/powerpoint/2010/main" val="7842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Content Placeholder 3" descr="Crowdfunding: Levelling the playing ground in Indian elections - The ...">
            <a:extLst>
              <a:ext uri="{FF2B5EF4-FFF2-40B4-BE49-F238E27FC236}">
                <a16:creationId xmlns:a16="http://schemas.microsoft.com/office/drawing/2014/main" id="{FD8506EA-38EF-1793-78AD-3A0CA7AA67FA}"/>
              </a:ext>
            </a:extLst>
          </p:cNvPr>
          <p:cNvPicPr>
            <a:picLocks noChangeAspect="1"/>
          </p:cNvPicPr>
          <p:nvPr/>
        </p:nvPicPr>
        <p:blipFill rotWithShape="1">
          <a:blip r:embed="rId2">
            <a:alphaModFix amt="60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34D966A-30B1-390B-2ED1-1D2038579356}"/>
              </a:ext>
            </a:extLst>
          </p:cNvPr>
          <p:cNvSpPr>
            <a:spLocks noGrp="1"/>
          </p:cNvSpPr>
          <p:nvPr>
            <p:ph type="title"/>
          </p:nvPr>
        </p:nvSpPr>
        <p:spPr>
          <a:xfrm>
            <a:off x="7792315" y="945863"/>
            <a:ext cx="4318896" cy="4977011"/>
          </a:xfrm>
        </p:spPr>
        <p:txBody>
          <a:bodyPr vert="horz" lIns="91440" tIns="45720" rIns="91440" bIns="45720" rtlCol="0" anchor="t">
            <a:normAutofit/>
          </a:bodyPr>
          <a:lstStyle/>
          <a:p>
            <a:pPr algn="ctr"/>
            <a:r>
              <a:rPr lang="en-US" sz="3200" dirty="0">
                <a:solidFill>
                  <a:srgbClr val="FFFFFF"/>
                </a:solidFill>
                <a:latin typeface="Batang"/>
                <a:ea typeface="Batang"/>
              </a:rPr>
              <a:t>Assembly Elections in the Key States of Rajasthan, MP &amp; Chhattisgarh, have set the stage for the General Elections in 2024</a:t>
            </a:r>
            <a:endParaRPr lang="en-US" dirty="0"/>
          </a:p>
        </p:txBody>
      </p:sp>
      <p:cxnSp>
        <p:nvCxnSpPr>
          <p:cNvPr id="30" name="Straight Connector 29">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5760" y="571500"/>
            <a:ext cx="0" cy="5702865"/>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6287813"/>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6" descr="A red and white sign with black text&#10;&#10;Description automatically generated">
            <a:extLst>
              <a:ext uri="{FF2B5EF4-FFF2-40B4-BE49-F238E27FC236}">
                <a16:creationId xmlns:a16="http://schemas.microsoft.com/office/drawing/2014/main" id="{66A15707-F2F8-28FE-BD10-A0397C035241}"/>
              </a:ext>
            </a:extLst>
          </p:cNvPr>
          <p:cNvPicPr>
            <a:picLocks noChangeAspect="1"/>
          </p:cNvPicPr>
          <p:nvPr/>
        </p:nvPicPr>
        <p:blipFill>
          <a:blip r:embed="rId3"/>
          <a:stretch>
            <a:fillRect/>
          </a:stretch>
        </p:blipFill>
        <p:spPr>
          <a:xfrm>
            <a:off x="8780821" y="4576763"/>
            <a:ext cx="2324100" cy="1514475"/>
          </a:xfrm>
          <a:prstGeom prst="rect">
            <a:avLst/>
          </a:prstGeom>
        </p:spPr>
      </p:pic>
    </p:spTree>
    <p:extLst>
      <p:ext uri="{BB962C8B-B14F-4D97-AF65-F5344CB8AC3E}">
        <p14:creationId xmlns:p14="http://schemas.microsoft.com/office/powerpoint/2010/main" val="1462717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FAB19F60-2C11-0A22-5FAA-BFE678530387}"/>
              </a:ext>
            </a:extLst>
          </p:cNvPr>
          <p:cNvSpPr>
            <a:spLocks noGrp="1"/>
          </p:cNvSpPr>
          <p:nvPr>
            <p:ph type="title"/>
          </p:nvPr>
        </p:nvSpPr>
        <p:spPr>
          <a:xfrm>
            <a:off x="521208" y="685491"/>
            <a:ext cx="11110427" cy="847984"/>
          </a:xfrm>
        </p:spPr>
        <p:txBody>
          <a:bodyPr vert="horz" lIns="91440" tIns="45720" rIns="91440" bIns="45720" rtlCol="0" anchor="ctr">
            <a:normAutofit/>
          </a:bodyPr>
          <a:lstStyle/>
          <a:p>
            <a:r>
              <a:rPr lang="en-US" sz="2800" b="1" dirty="0"/>
              <a:t>Bharat Express launched a Mega Coverage of the Elections</a:t>
            </a:r>
          </a:p>
        </p:txBody>
      </p:sp>
      <p:cxnSp>
        <p:nvCxnSpPr>
          <p:cNvPr id="47" name="Straight Connector 46">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1629923"/>
            <a:ext cx="0" cy="4654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60E2184-5CB3-4E83-A25F-90871164B0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1629923"/>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B77C201-2A41-D5B6-DBFD-53C8BE2BF918}"/>
              </a:ext>
            </a:extLst>
          </p:cNvPr>
          <p:cNvSpPr txBox="1">
            <a:spLocks/>
          </p:cNvSpPr>
          <p:nvPr/>
        </p:nvSpPr>
        <p:spPr>
          <a:xfrm>
            <a:off x="7791340" y="1969715"/>
            <a:ext cx="4061195" cy="39672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spc="-100" baseline="0">
                <a:solidFill>
                  <a:schemeClr val="tx1"/>
                </a:solidFill>
                <a:latin typeface="Batang" panose="02030600000101010101" pitchFamily="18" charset="-127"/>
                <a:ea typeface="Batang" panose="02030600000101010101" pitchFamily="18" charset="-127"/>
                <a:cs typeface="+mj-cs"/>
              </a:defRPr>
            </a:lvl1pPr>
          </a:lstStyle>
          <a:p>
            <a:pPr marL="457200" marR="0" lvl="0" indent="-228600" algn="l" defTabSz="914400" rtl="0" eaLnBrk="1" fontAlgn="auto" latinLnBrk="0" hangingPunct="1">
              <a:lnSpc>
                <a:spcPct val="110000"/>
              </a:lnSpc>
              <a:spcBef>
                <a:spcPct val="0"/>
              </a:spcBef>
              <a:spcAft>
                <a:spcPts val="600"/>
              </a:spcAft>
              <a:buClrTx/>
              <a:buSzPct val="80000"/>
              <a:buFont typeface="Wingdings"/>
              <a:buChar char="ü"/>
              <a:tabLst/>
              <a:defRPr/>
            </a:pPr>
            <a:r>
              <a:rPr kumimoji="0" lang="en-US" sz="2000" b="1" i="0" u="none" strike="noStrike" kern="1200" cap="none" spc="-100" normalizeH="0" baseline="0" noProof="0" dirty="0">
                <a:ln>
                  <a:noFill/>
                </a:ln>
                <a:solidFill>
                  <a:srgbClr val="000000"/>
                </a:solidFill>
                <a:effectLst/>
                <a:uLnTx/>
                <a:uFillTx/>
                <a:latin typeface="Avenir Next LT Pro Light"/>
                <a:ea typeface="Batang" panose="02030600000101010101" pitchFamily="18" charset="-127"/>
                <a:cs typeface="+mj-cs"/>
              </a:rPr>
              <a:t>On-Ground Reports</a:t>
            </a:r>
          </a:p>
          <a:p>
            <a:pPr marL="457200" marR="0" lvl="0" indent="-228600" algn="l" defTabSz="914400" rtl="0" eaLnBrk="1" fontAlgn="auto" latinLnBrk="0" hangingPunct="1">
              <a:lnSpc>
                <a:spcPct val="110000"/>
              </a:lnSpc>
              <a:spcBef>
                <a:spcPct val="0"/>
              </a:spcBef>
              <a:spcAft>
                <a:spcPts val="600"/>
              </a:spcAft>
              <a:buClrTx/>
              <a:buSzPct val="80000"/>
              <a:buFont typeface="Wingdings"/>
              <a:buChar char="ü"/>
              <a:tabLst/>
              <a:defRPr/>
            </a:pPr>
            <a:r>
              <a:rPr kumimoji="0" lang="en-US" sz="2000" b="1" i="0" u="none" strike="noStrike" kern="1200" cap="none" spc="-100" normalizeH="0" baseline="0" noProof="0" dirty="0">
                <a:ln>
                  <a:noFill/>
                </a:ln>
                <a:solidFill>
                  <a:srgbClr val="000000"/>
                </a:solidFill>
                <a:effectLst/>
                <a:uLnTx/>
                <a:uFillTx/>
                <a:latin typeface="Avenir Next LT Pro Light"/>
                <a:ea typeface="Batang" panose="02030600000101010101" pitchFamily="18" charset="-127"/>
                <a:cs typeface="+mj-cs"/>
              </a:rPr>
              <a:t>Vox-Pops</a:t>
            </a:r>
          </a:p>
          <a:p>
            <a:pPr marL="457200" marR="0" lvl="0" indent="-228600" algn="l" defTabSz="914400" rtl="0" eaLnBrk="1" fontAlgn="auto" latinLnBrk="0" hangingPunct="1">
              <a:lnSpc>
                <a:spcPct val="110000"/>
              </a:lnSpc>
              <a:spcBef>
                <a:spcPct val="0"/>
              </a:spcBef>
              <a:spcAft>
                <a:spcPts val="600"/>
              </a:spcAft>
              <a:buClrTx/>
              <a:buSzPct val="80000"/>
              <a:buFont typeface="Wingdings"/>
              <a:buChar char="ü"/>
              <a:tabLst/>
              <a:defRPr/>
            </a:pPr>
            <a:r>
              <a:rPr kumimoji="0" lang="en-US" sz="2000" b="1" i="0" u="none" strike="noStrike" kern="1200" cap="none" spc="-100" normalizeH="0" baseline="0" noProof="0" dirty="0">
                <a:ln>
                  <a:noFill/>
                </a:ln>
                <a:solidFill>
                  <a:srgbClr val="000000"/>
                </a:solidFill>
                <a:effectLst/>
                <a:uLnTx/>
                <a:uFillTx/>
                <a:latin typeface="Avenir Next LT Pro Light"/>
                <a:ea typeface="Batang" panose="02030600000101010101" pitchFamily="18" charset="-127"/>
                <a:cs typeface="+mj-cs"/>
              </a:rPr>
              <a:t>Prime-time Debates</a:t>
            </a:r>
          </a:p>
          <a:p>
            <a:pPr marL="457200" marR="0" lvl="0" indent="-228600" algn="l" defTabSz="914400" rtl="0" eaLnBrk="1" fontAlgn="auto" latinLnBrk="0" hangingPunct="1">
              <a:lnSpc>
                <a:spcPct val="110000"/>
              </a:lnSpc>
              <a:spcBef>
                <a:spcPct val="0"/>
              </a:spcBef>
              <a:spcAft>
                <a:spcPts val="600"/>
              </a:spcAft>
              <a:buClrTx/>
              <a:buSzPct val="80000"/>
              <a:buFont typeface="Wingdings"/>
              <a:buChar char="ü"/>
              <a:tabLst/>
              <a:defRPr/>
            </a:pPr>
            <a:r>
              <a:rPr kumimoji="0" lang="en-US" sz="2000" b="1" i="0" u="none" strike="noStrike" kern="1200" cap="none" spc="-100" normalizeH="0" baseline="0" noProof="0" dirty="0">
                <a:ln>
                  <a:noFill/>
                </a:ln>
                <a:solidFill>
                  <a:srgbClr val="000000"/>
                </a:solidFill>
                <a:effectLst/>
                <a:uLnTx/>
                <a:uFillTx/>
                <a:latin typeface="Avenir Next LT Pro Light"/>
                <a:ea typeface="Batang" panose="02030600000101010101" pitchFamily="18" charset="-127"/>
                <a:cs typeface="+mj-cs"/>
              </a:rPr>
              <a:t>Road Shows through Branded Cab</a:t>
            </a:r>
          </a:p>
          <a:p>
            <a:pPr marL="457200" marR="0" lvl="0" indent="-228600" algn="l" defTabSz="914400" rtl="0" eaLnBrk="1" fontAlgn="auto" latinLnBrk="0" hangingPunct="1">
              <a:lnSpc>
                <a:spcPct val="110000"/>
              </a:lnSpc>
              <a:spcBef>
                <a:spcPct val="0"/>
              </a:spcBef>
              <a:spcAft>
                <a:spcPts val="600"/>
              </a:spcAft>
              <a:buClrTx/>
              <a:buSzPct val="80000"/>
              <a:buFont typeface="Wingdings"/>
              <a:buChar char="ü"/>
              <a:tabLst/>
              <a:defRPr/>
            </a:pPr>
            <a:r>
              <a:rPr lang="en-US" sz="2000" b="1" dirty="0">
                <a:solidFill>
                  <a:srgbClr val="000000"/>
                </a:solidFill>
                <a:latin typeface="Avenir Next LT Pro Light"/>
              </a:rPr>
              <a:t>Exit </a:t>
            </a:r>
            <a:r>
              <a:rPr kumimoji="0" lang="en-US" sz="2000" b="1" i="0" u="none" strike="noStrike" kern="1200" cap="none" spc="-100" normalizeH="0" baseline="0" noProof="0" dirty="0">
                <a:ln>
                  <a:noFill/>
                </a:ln>
                <a:solidFill>
                  <a:srgbClr val="000000"/>
                </a:solidFill>
                <a:effectLst/>
                <a:uLnTx/>
                <a:uFillTx/>
                <a:latin typeface="Avenir Next LT Pro Light"/>
                <a:ea typeface="Batang" panose="02030600000101010101" pitchFamily="18" charset="-127"/>
                <a:cs typeface="+mj-cs"/>
              </a:rPr>
              <a:t>Polls</a:t>
            </a:r>
          </a:p>
          <a:p>
            <a:pPr marL="457200" marR="0" lvl="0" indent="-228600" algn="l" defTabSz="914400" rtl="0" eaLnBrk="1" fontAlgn="auto" latinLnBrk="0" hangingPunct="1">
              <a:lnSpc>
                <a:spcPct val="110000"/>
              </a:lnSpc>
              <a:spcBef>
                <a:spcPct val="0"/>
              </a:spcBef>
              <a:spcAft>
                <a:spcPts val="600"/>
              </a:spcAft>
              <a:buClrTx/>
              <a:buSzPct val="80000"/>
              <a:buFont typeface="Wingdings"/>
              <a:buChar char="ü"/>
              <a:tabLst/>
              <a:defRPr/>
            </a:pPr>
            <a:r>
              <a:rPr kumimoji="0" lang="en-US" sz="2000" b="1" i="0" u="none" strike="noStrike" kern="1200" cap="none" spc="-100" normalizeH="0" baseline="0" noProof="0" dirty="0">
                <a:ln>
                  <a:noFill/>
                </a:ln>
                <a:solidFill>
                  <a:srgbClr val="000000"/>
                </a:solidFill>
                <a:effectLst/>
                <a:uLnTx/>
                <a:uFillTx/>
                <a:latin typeface="Avenir Next LT Pro Light"/>
                <a:ea typeface="Batang" panose="02030600000101010101" pitchFamily="18" charset="-127"/>
                <a:cs typeface="+mj-cs"/>
              </a:rPr>
              <a:t>Comprehensive Coverage of Polling Days</a:t>
            </a:r>
          </a:p>
          <a:p>
            <a:pPr marL="457200" marR="0" lvl="0" indent="-228600" algn="l" defTabSz="914400" rtl="0" eaLnBrk="1" fontAlgn="auto" latinLnBrk="0" hangingPunct="1">
              <a:lnSpc>
                <a:spcPct val="110000"/>
              </a:lnSpc>
              <a:spcBef>
                <a:spcPct val="0"/>
              </a:spcBef>
              <a:spcAft>
                <a:spcPts val="600"/>
              </a:spcAft>
              <a:buClrTx/>
              <a:buSzPct val="80000"/>
              <a:buFont typeface="Wingdings"/>
              <a:buChar char="ü"/>
              <a:tabLst/>
              <a:defRPr/>
            </a:pPr>
            <a:r>
              <a:rPr kumimoji="0" lang="en-US" sz="2000" b="1" i="0" u="none" strike="noStrike" kern="1200" cap="none" spc="-100" normalizeH="0" baseline="0" noProof="0" dirty="0">
                <a:ln>
                  <a:noFill/>
                </a:ln>
                <a:solidFill>
                  <a:srgbClr val="000000"/>
                </a:solidFill>
                <a:effectLst/>
                <a:uLnTx/>
                <a:uFillTx/>
                <a:latin typeface="Avenir Next LT Pro Light"/>
                <a:ea typeface="Batang" panose="02030600000101010101" pitchFamily="18" charset="-127"/>
                <a:cs typeface="+mj-cs"/>
              </a:rPr>
              <a:t>Continuous Coverage on Counting Day</a:t>
            </a:r>
          </a:p>
        </p:txBody>
      </p:sp>
      <p:cxnSp>
        <p:nvCxnSpPr>
          <p:cNvPr id="53" name="Straight Connector 52">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6287813"/>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person standing on a road with a sign&#10;&#10;Description automatically generated">
            <a:extLst>
              <a:ext uri="{FF2B5EF4-FFF2-40B4-BE49-F238E27FC236}">
                <a16:creationId xmlns:a16="http://schemas.microsoft.com/office/drawing/2014/main" id="{BCE1BA43-D7D1-4F48-3E60-6A709A22AB7C}"/>
              </a:ext>
            </a:extLst>
          </p:cNvPr>
          <p:cNvPicPr>
            <a:picLocks noChangeAspect="1"/>
          </p:cNvPicPr>
          <p:nvPr/>
        </p:nvPicPr>
        <p:blipFill>
          <a:blip r:embed="rId2"/>
          <a:stretch>
            <a:fillRect/>
          </a:stretch>
        </p:blipFill>
        <p:spPr>
          <a:xfrm>
            <a:off x="2737911" y="1805356"/>
            <a:ext cx="2686319" cy="1507324"/>
          </a:xfrm>
          <a:prstGeom prst="rect">
            <a:avLst/>
          </a:prstGeom>
        </p:spPr>
      </p:pic>
      <p:pic>
        <p:nvPicPr>
          <p:cNvPr id="4" name="Picture 3" descr="A collage of news screenshots&#10;&#10;Description automatically generated">
            <a:extLst>
              <a:ext uri="{FF2B5EF4-FFF2-40B4-BE49-F238E27FC236}">
                <a16:creationId xmlns:a16="http://schemas.microsoft.com/office/drawing/2014/main" id="{A1524E8F-6255-29C4-FE1C-7BEF35552AB2}"/>
              </a:ext>
            </a:extLst>
          </p:cNvPr>
          <p:cNvPicPr>
            <a:picLocks noChangeAspect="1"/>
          </p:cNvPicPr>
          <p:nvPr/>
        </p:nvPicPr>
        <p:blipFill>
          <a:blip r:embed="rId3"/>
          <a:stretch>
            <a:fillRect/>
          </a:stretch>
        </p:blipFill>
        <p:spPr>
          <a:xfrm>
            <a:off x="1461927" y="3355800"/>
            <a:ext cx="5379049" cy="2756581"/>
          </a:xfrm>
          <a:prstGeom prst="rect">
            <a:avLst/>
          </a:prstGeom>
        </p:spPr>
      </p:pic>
    </p:spTree>
    <p:extLst>
      <p:ext uri="{BB962C8B-B14F-4D97-AF65-F5344CB8AC3E}">
        <p14:creationId xmlns:p14="http://schemas.microsoft.com/office/powerpoint/2010/main" val="2741730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240FCEE-B6E2-46D0-9BB0-F45F79545E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D2FB83-3783-4477-80B5-DA5BF10BAF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3EA203-71D5-49C0-9626-FFA8E46787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1FD0F0B6-5415-4254-9E66-BE9C2FB0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B5A484-5351-2633-0731-6F5EBB3A8C12}"/>
              </a:ext>
            </a:extLst>
          </p:cNvPr>
          <p:cNvSpPr>
            <a:spLocks noGrp="1"/>
          </p:cNvSpPr>
          <p:nvPr>
            <p:ph type="title"/>
          </p:nvPr>
        </p:nvSpPr>
        <p:spPr>
          <a:xfrm>
            <a:off x="521208" y="822960"/>
            <a:ext cx="3463784" cy="3454604"/>
          </a:xfrm>
        </p:spPr>
        <p:txBody>
          <a:bodyPr vert="horz" lIns="91440" tIns="45720" rIns="91440" bIns="45720" rtlCol="0" anchor="t">
            <a:normAutofit/>
          </a:bodyPr>
          <a:lstStyle/>
          <a:p>
            <a:r>
              <a:rPr lang="en-US" sz="3200" dirty="0"/>
              <a:t>Channel Distribution</a:t>
            </a:r>
            <a:br>
              <a:rPr lang="en-US" sz="3200" dirty="0"/>
            </a:br>
            <a:r>
              <a:rPr lang="en-US" sz="3200" dirty="0"/>
              <a:t>Pan India Presence on Leading DTH, MSO's &amp; Local Cable Networks</a:t>
            </a:r>
          </a:p>
        </p:txBody>
      </p:sp>
      <p:cxnSp>
        <p:nvCxnSpPr>
          <p:cNvPr id="23" name="Straight Connector 22">
            <a:extLst>
              <a:ext uri="{FF2B5EF4-FFF2-40B4-BE49-F238E27FC236}">
                <a16:creationId xmlns:a16="http://schemas.microsoft.com/office/drawing/2014/main" id="{8D66FEA8-8B71-461B-95A4-855374AB4C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4B168A-A51F-4C91-A9E4-A2F203CB9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689"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407E01-913B-484C-A03C-2C64028471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3A343B9-3D13-2050-791D-2E1925C84A3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6740" b="5630"/>
          <a:stretch/>
        </p:blipFill>
        <p:spPr>
          <a:xfrm>
            <a:off x="4667320" y="822960"/>
            <a:ext cx="6762679" cy="5412926"/>
          </a:xfrm>
          <a:prstGeom prst="rect">
            <a:avLst/>
          </a:prstGeom>
        </p:spPr>
      </p:pic>
      <p:pic>
        <p:nvPicPr>
          <p:cNvPr id="4" name="Picture 3">
            <a:extLst>
              <a:ext uri="{FF2B5EF4-FFF2-40B4-BE49-F238E27FC236}">
                <a16:creationId xmlns:a16="http://schemas.microsoft.com/office/drawing/2014/main" id="{3A8EB97D-B98E-0A86-4CDA-8C97C36BC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095" y="4235496"/>
            <a:ext cx="2959412" cy="1938836"/>
          </a:xfrm>
          <a:prstGeom prst="rect">
            <a:avLst/>
          </a:prstGeom>
        </p:spPr>
      </p:pic>
    </p:spTree>
    <p:extLst>
      <p:ext uri="{BB962C8B-B14F-4D97-AF65-F5344CB8AC3E}">
        <p14:creationId xmlns:p14="http://schemas.microsoft.com/office/powerpoint/2010/main" val="2251347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240FCEE-B6E2-46D0-9BB0-F45F79545E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D2FB83-3783-4477-80B5-DA5BF10BAF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3EA203-71D5-49C0-9626-FFA8E46787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1FD0F0B6-5415-4254-9E66-BE9C2FB0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B5A484-5351-2633-0731-6F5EBB3A8C12}"/>
              </a:ext>
            </a:extLst>
          </p:cNvPr>
          <p:cNvSpPr>
            <a:spLocks noGrp="1"/>
          </p:cNvSpPr>
          <p:nvPr>
            <p:ph type="title"/>
          </p:nvPr>
        </p:nvSpPr>
        <p:spPr>
          <a:xfrm>
            <a:off x="521207" y="822960"/>
            <a:ext cx="3721517" cy="3454604"/>
          </a:xfrm>
        </p:spPr>
        <p:txBody>
          <a:bodyPr vert="horz" lIns="91440" tIns="45720" rIns="91440" bIns="45720" rtlCol="0" anchor="t">
            <a:normAutofit/>
          </a:bodyPr>
          <a:lstStyle/>
          <a:p>
            <a:r>
              <a:rPr lang="en-US" sz="3600" dirty="0"/>
              <a:t>Thanks to all the Partners for choosing us!</a:t>
            </a:r>
            <a:endParaRPr lang="en-US" sz="3400" dirty="0"/>
          </a:p>
        </p:txBody>
      </p:sp>
      <p:cxnSp>
        <p:nvCxnSpPr>
          <p:cNvPr id="23" name="Straight Connector 22">
            <a:extLst>
              <a:ext uri="{FF2B5EF4-FFF2-40B4-BE49-F238E27FC236}">
                <a16:creationId xmlns:a16="http://schemas.microsoft.com/office/drawing/2014/main" id="{8D66FEA8-8B71-461B-95A4-855374AB4C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4B168A-A51F-4C91-A9E4-A2F203CB9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689"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407E01-913B-484C-A03C-2C64028471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3C2A802F-791D-D1E5-F128-45436A49F6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620" y="3149595"/>
            <a:ext cx="2959412" cy="1938836"/>
          </a:xfrm>
          <a:prstGeom prst="rect">
            <a:avLst/>
          </a:prstGeom>
        </p:spPr>
      </p:pic>
      <p:pic>
        <p:nvPicPr>
          <p:cNvPr id="51" name="Picture 50">
            <a:extLst>
              <a:ext uri="{FF2B5EF4-FFF2-40B4-BE49-F238E27FC236}">
                <a16:creationId xmlns:a16="http://schemas.microsoft.com/office/drawing/2014/main" id="{C356FB4C-01F9-A611-D40A-3FE286F02C8A}"/>
              </a:ext>
            </a:extLst>
          </p:cNvPr>
          <p:cNvPicPr>
            <a:picLocks noChangeAspect="1"/>
          </p:cNvPicPr>
          <p:nvPr/>
        </p:nvPicPr>
        <p:blipFill>
          <a:blip r:embed="rId3"/>
          <a:stretch>
            <a:fillRect/>
          </a:stretch>
        </p:blipFill>
        <p:spPr>
          <a:xfrm>
            <a:off x="4596477" y="771555"/>
            <a:ext cx="5492972" cy="5218628"/>
          </a:xfrm>
          <a:prstGeom prst="rect">
            <a:avLst/>
          </a:prstGeom>
        </p:spPr>
      </p:pic>
      <p:pic>
        <p:nvPicPr>
          <p:cNvPr id="1026" name="Picture 2" descr="No photo description available.">
            <a:extLst>
              <a:ext uri="{FF2B5EF4-FFF2-40B4-BE49-F238E27FC236}">
                <a16:creationId xmlns:a16="http://schemas.microsoft.com/office/drawing/2014/main" id="{7B8B81C4-775C-F72B-5478-A8E700F99F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5109" y="828041"/>
            <a:ext cx="1232468" cy="6545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CE05720-07C9-0D71-BDEE-B27E467C19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44" t="13354" r="14171" b="8169"/>
          <a:stretch/>
        </p:blipFill>
        <p:spPr>
          <a:xfrm>
            <a:off x="10266325" y="2229063"/>
            <a:ext cx="1174603" cy="1102674"/>
          </a:xfrm>
          <a:prstGeom prst="rect">
            <a:avLst/>
          </a:prstGeom>
        </p:spPr>
      </p:pic>
      <p:pic>
        <p:nvPicPr>
          <p:cNvPr id="6" name="Picture 5">
            <a:extLst>
              <a:ext uri="{FF2B5EF4-FFF2-40B4-BE49-F238E27FC236}">
                <a16:creationId xmlns:a16="http://schemas.microsoft.com/office/drawing/2014/main" id="{32AF5F3B-B7CD-EEF9-9411-754EC21A1BCE}"/>
              </a:ext>
            </a:extLst>
          </p:cNvPr>
          <p:cNvPicPr>
            <a:picLocks noChangeAspect="1"/>
          </p:cNvPicPr>
          <p:nvPr/>
        </p:nvPicPr>
        <p:blipFill>
          <a:blip r:embed="rId6"/>
          <a:stretch>
            <a:fillRect/>
          </a:stretch>
        </p:blipFill>
        <p:spPr>
          <a:xfrm>
            <a:off x="9900285" y="3429000"/>
            <a:ext cx="1885059" cy="309293"/>
          </a:xfrm>
          <a:prstGeom prst="rect">
            <a:avLst/>
          </a:prstGeom>
        </p:spPr>
      </p:pic>
      <p:pic>
        <p:nvPicPr>
          <p:cNvPr id="1032" name="Picture 8" descr="Kamla Pasand Group - YouTube">
            <a:extLst>
              <a:ext uri="{FF2B5EF4-FFF2-40B4-BE49-F238E27FC236}">
                <a16:creationId xmlns:a16="http://schemas.microsoft.com/office/drawing/2014/main" id="{01A2460B-8DDF-FF70-C57A-C01D6A1E4A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66326" y="3857522"/>
            <a:ext cx="1174602" cy="11746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9BF007B-8F9A-FDE1-AA2E-C04F9DED08FB}"/>
              </a:ext>
            </a:extLst>
          </p:cNvPr>
          <p:cNvPicPr>
            <a:picLocks noChangeAspect="1"/>
          </p:cNvPicPr>
          <p:nvPr/>
        </p:nvPicPr>
        <p:blipFill rotWithShape="1">
          <a:blip r:embed="rId8"/>
          <a:srcRect t="18073" b="20472"/>
          <a:stretch/>
        </p:blipFill>
        <p:spPr>
          <a:xfrm>
            <a:off x="10266326" y="5208354"/>
            <a:ext cx="1174602" cy="721843"/>
          </a:xfrm>
          <a:prstGeom prst="rect">
            <a:avLst/>
          </a:prstGeom>
        </p:spPr>
      </p:pic>
      <p:pic>
        <p:nvPicPr>
          <p:cNvPr id="1034" name="Picture 10" descr="Gowardhan Pure Cow Ghee - Reviews | Ingredients | Recipes | Benefits -  GoToChef">
            <a:extLst>
              <a:ext uri="{FF2B5EF4-FFF2-40B4-BE49-F238E27FC236}">
                <a16:creationId xmlns:a16="http://schemas.microsoft.com/office/drawing/2014/main" id="{2A67B566-D943-BFA7-A037-AB49475273A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637" t="32116" r="20437" b="31579"/>
          <a:stretch/>
        </p:blipFill>
        <p:spPr bwMode="auto">
          <a:xfrm>
            <a:off x="10185553" y="1601859"/>
            <a:ext cx="1202023" cy="46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954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240FCEE-B6E2-46D0-9BB0-F45F79545E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D2FB83-3783-4477-80B5-DA5BF10BAF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83EA203-71D5-49C0-9626-FFA8E46787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usiness handshake">
            <a:extLst>
              <a:ext uri="{FF2B5EF4-FFF2-40B4-BE49-F238E27FC236}">
                <a16:creationId xmlns:a16="http://schemas.microsoft.com/office/drawing/2014/main" id="{1E4A77B8-183B-1814-59D9-FA110DF69C2C}"/>
              </a:ext>
            </a:extLst>
          </p:cNvPr>
          <p:cNvPicPr>
            <a:picLocks noChangeAspect="1"/>
          </p:cNvPicPr>
          <p:nvPr/>
        </p:nvPicPr>
        <p:blipFill rotWithShape="1">
          <a:blip r:embed="rId2">
            <a:alphaModFix amt="60000"/>
          </a:blip>
          <a:srcRect t="15352" b="379"/>
          <a:stretch/>
        </p:blipFill>
        <p:spPr>
          <a:xfrm>
            <a:off x="20" y="10"/>
            <a:ext cx="12191979" cy="6857989"/>
          </a:xfrm>
          <a:prstGeom prst="rect">
            <a:avLst/>
          </a:prstGeom>
        </p:spPr>
      </p:pic>
      <p:sp>
        <p:nvSpPr>
          <p:cNvPr id="2" name="Title 1">
            <a:extLst>
              <a:ext uri="{FF2B5EF4-FFF2-40B4-BE49-F238E27FC236}">
                <a16:creationId xmlns:a16="http://schemas.microsoft.com/office/drawing/2014/main" id="{F37446F1-5F30-F486-7F93-283A1DC55492}"/>
              </a:ext>
            </a:extLst>
          </p:cNvPr>
          <p:cNvSpPr>
            <a:spLocks noGrp="1"/>
          </p:cNvSpPr>
          <p:nvPr>
            <p:ph type="title"/>
          </p:nvPr>
        </p:nvSpPr>
        <p:spPr>
          <a:xfrm>
            <a:off x="521208" y="822961"/>
            <a:ext cx="7213092" cy="4475714"/>
          </a:xfrm>
        </p:spPr>
        <p:txBody>
          <a:bodyPr vert="horz" lIns="91440" tIns="45720" rIns="91440" bIns="45720" rtlCol="0" anchor="t">
            <a:normAutofit/>
          </a:bodyPr>
          <a:lstStyle/>
          <a:p>
            <a:r>
              <a:rPr lang="en-US" sz="4800" dirty="0">
                <a:solidFill>
                  <a:srgbClr val="FFFFFF"/>
                </a:solidFill>
              </a:rPr>
              <a:t>Let's Join Hands!</a:t>
            </a:r>
          </a:p>
        </p:txBody>
      </p:sp>
      <p:cxnSp>
        <p:nvCxnSpPr>
          <p:cNvPr id="17" name="Straight Connector 16">
            <a:extLst>
              <a:ext uri="{FF2B5EF4-FFF2-40B4-BE49-F238E27FC236}">
                <a16:creationId xmlns:a16="http://schemas.microsoft.com/office/drawing/2014/main" id="{3A8CB1B5-064D-4590-A7F2-70C604854D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238" y="571500"/>
            <a:ext cx="1106026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5C0F619-4F98-49B2-B92F-39B242F38F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6287848"/>
            <a:ext cx="110602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119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240FCEE-B6E2-46D0-9BB0-F45F79545E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D2FB83-3783-4477-80B5-DA5BF10BAF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3EA203-71D5-49C0-9626-FFA8E46787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683168C5-529E-4E00-9D4C-9F5E3252E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FF8B16-1538-6972-6F88-CAAC4E53005E}"/>
              </a:ext>
            </a:extLst>
          </p:cNvPr>
          <p:cNvSpPr>
            <a:spLocks noGrp="1"/>
          </p:cNvSpPr>
          <p:nvPr>
            <p:ph type="title"/>
          </p:nvPr>
        </p:nvSpPr>
        <p:spPr>
          <a:xfrm>
            <a:off x="-173122" y="3745289"/>
            <a:ext cx="3296960" cy="644269"/>
          </a:xfrm>
        </p:spPr>
        <p:txBody>
          <a:bodyPr vert="horz" lIns="91440" tIns="45720" rIns="91440" bIns="45720" rtlCol="0" anchor="t">
            <a:noAutofit/>
          </a:bodyPr>
          <a:lstStyle/>
          <a:p>
            <a:pPr algn="r"/>
            <a:r>
              <a:rPr lang="en-US" sz="5400" b="1" dirty="0">
                <a:latin typeface="Batang"/>
                <a:ea typeface="Batang"/>
              </a:rPr>
              <a:t>The Man with a Mission!</a:t>
            </a:r>
            <a:endParaRPr lang="en-US" sz="5400" b="1"/>
          </a:p>
        </p:txBody>
      </p:sp>
      <p:cxnSp>
        <p:nvCxnSpPr>
          <p:cNvPr id="15" name="Straight Connector 14">
            <a:extLst>
              <a:ext uri="{FF2B5EF4-FFF2-40B4-BE49-F238E27FC236}">
                <a16:creationId xmlns:a16="http://schemas.microsoft.com/office/drawing/2014/main" id="{8F07BAF3-9192-40BA-915C-84551923BF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16433" y="574748"/>
            <a:ext cx="0" cy="5712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DD632D-A8D0-4079-A550-5557F5E3BA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176" y="574748"/>
            <a:ext cx="110433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70C4DD-D704-4C63-874C-EA8923E7FA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176" y="6286500"/>
            <a:ext cx="110433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0C62B03F-70AC-FE0E-22F0-51622E93609E}"/>
              </a:ext>
            </a:extLst>
          </p:cNvPr>
          <p:cNvPicPr>
            <a:picLocks noChangeAspect="1"/>
          </p:cNvPicPr>
          <p:nvPr/>
        </p:nvPicPr>
        <p:blipFill>
          <a:blip r:embed="rId2"/>
          <a:stretch>
            <a:fillRect/>
          </a:stretch>
        </p:blipFill>
        <p:spPr>
          <a:xfrm>
            <a:off x="214613" y="822436"/>
            <a:ext cx="2831813" cy="2840001"/>
          </a:xfrm>
          <a:prstGeom prst="rect">
            <a:avLst/>
          </a:prstGeom>
        </p:spPr>
      </p:pic>
      <p:sp>
        <p:nvSpPr>
          <p:cNvPr id="4" name="TextBox 3">
            <a:extLst>
              <a:ext uri="{FF2B5EF4-FFF2-40B4-BE49-F238E27FC236}">
                <a16:creationId xmlns:a16="http://schemas.microsoft.com/office/drawing/2014/main" id="{9B334A75-2EBB-D04C-F935-757839FB284B}"/>
              </a:ext>
            </a:extLst>
          </p:cNvPr>
          <p:cNvSpPr txBox="1"/>
          <p:nvPr/>
        </p:nvSpPr>
        <p:spPr>
          <a:xfrm>
            <a:off x="3407775" y="1472942"/>
            <a:ext cx="811792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ctr"/>
            <a:r>
              <a:rPr lang="en-US" sz="2400" b="1" dirty="0" err="1">
                <a:solidFill>
                  <a:schemeClr val="tx2"/>
                </a:solidFill>
              </a:rPr>
              <a:t>Mr</a:t>
            </a:r>
            <a:r>
              <a:rPr lang="en-US" sz="2400" b="1" dirty="0">
                <a:solidFill>
                  <a:schemeClr val="tx2"/>
                </a:solidFill>
              </a:rPr>
              <a:t> </a:t>
            </a:r>
            <a:r>
              <a:rPr lang="en-US" sz="2400" b="1" dirty="0" err="1">
                <a:solidFill>
                  <a:schemeClr val="tx2"/>
                </a:solidFill>
              </a:rPr>
              <a:t>Upendrra</a:t>
            </a:r>
            <a:r>
              <a:rPr lang="en-US" sz="2400" b="1" dirty="0">
                <a:solidFill>
                  <a:schemeClr val="tx2"/>
                </a:solidFill>
              </a:rPr>
              <a:t> Rai</a:t>
            </a:r>
            <a:r>
              <a:rPr lang="en-US" sz="2400" dirty="0">
                <a:solidFill>
                  <a:schemeClr val="tx2"/>
                </a:solidFill>
              </a:rPr>
              <a:t> </a:t>
            </a:r>
            <a:r>
              <a:rPr lang="en-US" dirty="0">
                <a:solidFill>
                  <a:schemeClr val="tx2"/>
                </a:solidFill>
              </a:rPr>
              <a:t>leads the team of  passionate and dedicated journalists &amp; media professionals at Bharat Express</a:t>
            </a:r>
          </a:p>
          <a:p>
            <a:pPr algn="ctr"/>
            <a:endParaRPr lang="en-US" dirty="0">
              <a:solidFill>
                <a:schemeClr val="tx2"/>
              </a:solidFill>
            </a:endParaRPr>
          </a:p>
          <a:p>
            <a:pPr algn="ctr"/>
            <a:r>
              <a:rPr lang="en-US" dirty="0">
                <a:solidFill>
                  <a:schemeClr val="tx2"/>
                </a:solidFill>
              </a:rPr>
              <a:t>The Young &amp; Dynamic Journalist is the CMD and Editor-in-Chief of Bharat Express. Formerly, he also held leadership role as CEO &amp; Editor-in-Chief of Sahara News Network and </a:t>
            </a:r>
            <a:r>
              <a:rPr lang="en-US" dirty="0" err="1">
                <a:solidFill>
                  <a:schemeClr val="tx2"/>
                </a:solidFill>
              </a:rPr>
              <a:t>Tehelka</a:t>
            </a:r>
            <a:endParaRPr lang="en-US" dirty="0">
              <a:solidFill>
                <a:schemeClr val="tx2"/>
              </a:solidFill>
            </a:endParaRPr>
          </a:p>
        </p:txBody>
      </p:sp>
      <p:sp>
        <p:nvSpPr>
          <p:cNvPr id="23" name="TextBox 22">
            <a:extLst>
              <a:ext uri="{FF2B5EF4-FFF2-40B4-BE49-F238E27FC236}">
                <a16:creationId xmlns:a16="http://schemas.microsoft.com/office/drawing/2014/main" id="{EBF7173E-D402-729C-0945-0E6D36ADD18D}"/>
              </a:ext>
            </a:extLst>
          </p:cNvPr>
          <p:cNvSpPr txBox="1"/>
          <p:nvPr/>
        </p:nvSpPr>
        <p:spPr>
          <a:xfrm>
            <a:off x="3407775" y="747742"/>
            <a:ext cx="58554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latin typeface="Avenir Next LT Pro" panose="020B0504020202020204" pitchFamily="34" charset="0"/>
              </a:rPr>
              <a:t>Professional Journey</a:t>
            </a:r>
          </a:p>
        </p:txBody>
      </p:sp>
      <p:graphicFrame>
        <p:nvGraphicFramePr>
          <p:cNvPr id="6" name="Content Placeholder 5">
            <a:extLst>
              <a:ext uri="{FF2B5EF4-FFF2-40B4-BE49-F238E27FC236}">
                <a16:creationId xmlns:a16="http://schemas.microsoft.com/office/drawing/2014/main" id="{06CB89CF-D380-EA6A-B2B6-4AE5C930F150}"/>
              </a:ext>
            </a:extLst>
          </p:cNvPr>
          <p:cNvGraphicFramePr>
            <a:graphicFrameLocks/>
          </p:cNvGraphicFramePr>
          <p:nvPr>
            <p:extLst>
              <p:ext uri="{D42A27DB-BD31-4B8C-83A1-F6EECF244321}">
                <p14:modId xmlns:p14="http://schemas.microsoft.com/office/powerpoint/2010/main" val="1444664696"/>
              </p:ext>
            </p:extLst>
          </p:nvPr>
        </p:nvGraphicFramePr>
        <p:xfrm>
          <a:off x="3413760" y="3251201"/>
          <a:ext cx="8217551" cy="3159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9536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CD69F5F5-FF8B-079F-6892-0A8E922AC5E5}"/>
              </a:ext>
            </a:extLst>
          </p:cNvPr>
          <p:cNvSpPr>
            <a:spLocks noGrp="1"/>
          </p:cNvSpPr>
          <p:nvPr>
            <p:ph type="title"/>
          </p:nvPr>
        </p:nvSpPr>
        <p:spPr>
          <a:xfrm>
            <a:off x="521207" y="786384"/>
            <a:ext cx="5574793" cy="1707775"/>
          </a:xfrm>
        </p:spPr>
        <p:txBody>
          <a:bodyPr anchor="t">
            <a:normAutofit/>
          </a:bodyPr>
          <a:lstStyle/>
          <a:p>
            <a:r>
              <a:rPr lang="en-US" dirty="0">
                <a:latin typeface="Batang"/>
                <a:ea typeface="Batang"/>
              </a:rPr>
              <a:t>Awards &amp; Accolades</a:t>
            </a:r>
            <a:endParaRPr lang="en-US" dirty="0"/>
          </a:p>
        </p:txBody>
      </p:sp>
      <p:cxnSp>
        <p:nvCxnSpPr>
          <p:cNvPr id="126" name="Straight Connector 125">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914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7" name="Picture 117">
            <a:extLst>
              <a:ext uri="{FF2B5EF4-FFF2-40B4-BE49-F238E27FC236}">
                <a16:creationId xmlns:a16="http://schemas.microsoft.com/office/drawing/2014/main" id="{D4B893A8-B676-3E34-35E4-0FED3B7C5136}"/>
              </a:ext>
            </a:extLst>
          </p:cNvPr>
          <p:cNvPicPr>
            <a:picLocks noChangeAspect="1"/>
          </p:cNvPicPr>
          <p:nvPr/>
        </p:nvPicPr>
        <p:blipFill rotWithShape="1">
          <a:blip r:embed="rId2"/>
          <a:srcRect t="24253" b="23335"/>
          <a:stretch/>
        </p:blipFill>
        <p:spPr>
          <a:xfrm>
            <a:off x="6956134" y="2675566"/>
            <a:ext cx="4666060" cy="3039819"/>
          </a:xfrm>
          <a:prstGeom prst="rect">
            <a:avLst/>
          </a:prstGeom>
        </p:spPr>
      </p:pic>
      <p:pic>
        <p:nvPicPr>
          <p:cNvPr id="118" name="Picture 118" descr="A picture containing text, person, person, suit&#10;&#10;Description automatically generated">
            <a:extLst>
              <a:ext uri="{FF2B5EF4-FFF2-40B4-BE49-F238E27FC236}">
                <a16:creationId xmlns:a16="http://schemas.microsoft.com/office/drawing/2014/main" id="{675E69B1-E223-43C4-0CD7-578DF62D7C36}"/>
              </a:ext>
            </a:extLst>
          </p:cNvPr>
          <p:cNvPicPr>
            <a:picLocks noChangeAspect="1"/>
          </p:cNvPicPr>
          <p:nvPr/>
        </p:nvPicPr>
        <p:blipFill rotWithShape="1">
          <a:blip r:embed="rId3"/>
          <a:srcRect t="10913" r="1" b="26767"/>
          <a:stretch/>
        </p:blipFill>
        <p:spPr>
          <a:xfrm>
            <a:off x="9399808" y="847285"/>
            <a:ext cx="2223338" cy="1732019"/>
          </a:xfrm>
          <a:prstGeom prst="rect">
            <a:avLst/>
          </a:prstGeom>
        </p:spPr>
      </p:pic>
      <p:pic>
        <p:nvPicPr>
          <p:cNvPr id="119" name="Picture 119" descr="A group of men posing for a photo&#10;&#10;Description automatically generated">
            <a:extLst>
              <a:ext uri="{FF2B5EF4-FFF2-40B4-BE49-F238E27FC236}">
                <a16:creationId xmlns:a16="http://schemas.microsoft.com/office/drawing/2014/main" id="{771D555C-00E6-E6A0-08FF-857520BAE6EC}"/>
              </a:ext>
            </a:extLst>
          </p:cNvPr>
          <p:cNvPicPr>
            <a:picLocks noChangeAspect="1"/>
          </p:cNvPicPr>
          <p:nvPr/>
        </p:nvPicPr>
        <p:blipFill rotWithShape="1">
          <a:blip r:embed="rId4"/>
          <a:srcRect l="5537" t="2487" r="17229" b="17559"/>
          <a:stretch/>
        </p:blipFill>
        <p:spPr>
          <a:xfrm>
            <a:off x="6951747" y="848721"/>
            <a:ext cx="2228158" cy="1722706"/>
          </a:xfrm>
          <a:prstGeom prst="rect">
            <a:avLst/>
          </a:prstGeom>
        </p:spPr>
      </p:pic>
      <p:cxnSp>
        <p:nvCxnSpPr>
          <p:cNvPr id="130" name="Straight Connector 129">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7" name="TextBox 24">
            <a:extLst>
              <a:ext uri="{FF2B5EF4-FFF2-40B4-BE49-F238E27FC236}">
                <a16:creationId xmlns:a16="http://schemas.microsoft.com/office/drawing/2014/main" id="{20071194-343F-99F3-D0E1-52D2AD39C8C7}"/>
              </a:ext>
            </a:extLst>
          </p:cNvPr>
          <p:cNvGraphicFramePr/>
          <p:nvPr>
            <p:extLst>
              <p:ext uri="{D42A27DB-BD31-4B8C-83A1-F6EECF244321}">
                <p14:modId xmlns:p14="http://schemas.microsoft.com/office/powerpoint/2010/main" val="1688014568"/>
              </p:ext>
            </p:extLst>
          </p:nvPr>
        </p:nvGraphicFramePr>
        <p:xfrm>
          <a:off x="466399" y="2112672"/>
          <a:ext cx="5838048" cy="43715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4" name="TextBox 1">
            <a:extLst>
              <a:ext uri="{FF2B5EF4-FFF2-40B4-BE49-F238E27FC236}">
                <a16:creationId xmlns:a16="http://schemas.microsoft.com/office/drawing/2014/main" id="{B1CC833A-A60C-F8FD-E494-0B21363EEB3B}"/>
              </a:ext>
            </a:extLst>
          </p:cNvPr>
          <p:cNvSpPr txBox="1"/>
          <p:nvPr/>
        </p:nvSpPr>
        <p:spPr>
          <a:xfrm>
            <a:off x="572814" y="1457692"/>
            <a:ext cx="5432222"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b="1" dirty="0" err="1">
                <a:solidFill>
                  <a:schemeClr val="tx2"/>
                </a:solidFill>
                <a:latin typeface="Avenir Next LT Pro"/>
              </a:rPr>
              <a:t>Mr</a:t>
            </a:r>
            <a:r>
              <a:rPr lang="en-US" b="1" dirty="0">
                <a:solidFill>
                  <a:schemeClr val="tx2"/>
                </a:solidFill>
                <a:latin typeface="Avenir Next LT Pro"/>
              </a:rPr>
              <a:t> </a:t>
            </a:r>
            <a:r>
              <a:rPr lang="en-US" b="1" dirty="0" err="1">
                <a:solidFill>
                  <a:schemeClr val="tx2"/>
                </a:solidFill>
                <a:latin typeface="Avenir Next LT Pro"/>
              </a:rPr>
              <a:t>Upendrra</a:t>
            </a:r>
            <a:r>
              <a:rPr lang="en-US" b="1" dirty="0">
                <a:solidFill>
                  <a:schemeClr val="tx2"/>
                </a:solidFill>
                <a:latin typeface="Avenir Next LT Pro"/>
              </a:rPr>
              <a:t> Rai</a:t>
            </a:r>
            <a:r>
              <a:rPr lang="en-US" dirty="0">
                <a:solidFill>
                  <a:schemeClr val="tx2"/>
                </a:solidFill>
                <a:latin typeface="Avenir Next LT Pro"/>
              </a:rPr>
              <a:t> has been decorated with prestigious National &amp; International Awards for his Ethical Journalism and Contribution in Media</a:t>
            </a:r>
            <a:endParaRPr lang="en-US">
              <a:solidFill>
                <a:schemeClr val="tx2"/>
              </a:solidFill>
              <a:latin typeface="Avenir Next LT Pro Light"/>
            </a:endParaRPr>
          </a:p>
        </p:txBody>
      </p:sp>
    </p:spTree>
    <p:extLst>
      <p:ext uri="{BB962C8B-B14F-4D97-AF65-F5344CB8AC3E}">
        <p14:creationId xmlns:p14="http://schemas.microsoft.com/office/powerpoint/2010/main" val="1720553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D438-325B-6159-2917-75FD79CF0508}"/>
              </a:ext>
            </a:extLst>
          </p:cNvPr>
          <p:cNvSpPr>
            <a:spLocks noGrp="1"/>
          </p:cNvSpPr>
          <p:nvPr>
            <p:ph type="title"/>
          </p:nvPr>
        </p:nvSpPr>
        <p:spPr/>
        <p:txBody>
          <a:bodyPr>
            <a:normAutofit/>
          </a:bodyPr>
          <a:lstStyle/>
          <a:p>
            <a:r>
              <a:rPr lang="en-US" dirty="0">
                <a:latin typeface="Batang"/>
                <a:ea typeface="Batang"/>
              </a:rPr>
              <a:t>Core Team - The News Leaders!</a:t>
            </a:r>
          </a:p>
        </p:txBody>
      </p:sp>
      <p:sp>
        <p:nvSpPr>
          <p:cNvPr id="16" name="Rectangle: Rounded Corners 15">
            <a:extLst>
              <a:ext uri="{FF2B5EF4-FFF2-40B4-BE49-F238E27FC236}">
                <a16:creationId xmlns:a16="http://schemas.microsoft.com/office/drawing/2014/main" id="{910AB457-B83E-44C8-C396-FE052C5F6EB3}"/>
              </a:ext>
            </a:extLst>
          </p:cNvPr>
          <p:cNvSpPr/>
          <p:nvPr/>
        </p:nvSpPr>
        <p:spPr>
          <a:xfrm>
            <a:off x="613377" y="3320560"/>
            <a:ext cx="3548444" cy="717507"/>
          </a:xfrm>
          <a:prstGeom prst="roundRect">
            <a:avLst>
              <a:gd name="adj" fmla="val 0"/>
            </a:avLst>
          </a:prstGeom>
          <a:solidFill>
            <a:srgbClr val="FFE600"/>
          </a:solidFill>
          <a:ln w="12700" cap="flat" cmpd="sng" algn="ctr">
            <a:solidFill>
              <a:srgbClr val="2E2E3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err="1">
                <a:ln>
                  <a:noFill/>
                </a:ln>
                <a:solidFill>
                  <a:prstClr val="black"/>
                </a:solidFill>
                <a:effectLst/>
                <a:uLnTx/>
                <a:uFillTx/>
                <a:latin typeface="EYInterstate Light"/>
                <a:cs typeface="Arial" panose="020B0604020202020204" pitchFamily="34" charset="0"/>
              </a:rPr>
              <a:t>Mr</a:t>
            </a:r>
            <a:r>
              <a:rPr kumimoji="0" lang="en-US" sz="1400" b="1" i="0" u="none" strike="noStrike" kern="0" cap="none" spc="0" normalizeH="0" baseline="0" noProof="0">
                <a:ln>
                  <a:noFill/>
                </a:ln>
                <a:solidFill>
                  <a:prstClr val="black"/>
                </a:solidFill>
                <a:effectLst/>
                <a:uLnTx/>
                <a:uFillTx/>
                <a:latin typeface="EYInterstate Light"/>
                <a:cs typeface="Arial" panose="020B0604020202020204" pitchFamily="34" charset="0"/>
              </a:rPr>
              <a:t> </a:t>
            </a:r>
            <a:r>
              <a:rPr kumimoji="0" lang="en-US" sz="1400" b="1" i="0" u="none" strike="noStrike" kern="0" cap="none" spc="0" normalizeH="0" baseline="0" noProof="0" err="1">
                <a:ln>
                  <a:noFill/>
                </a:ln>
                <a:solidFill>
                  <a:prstClr val="black"/>
                </a:solidFill>
                <a:effectLst/>
                <a:uLnTx/>
                <a:uFillTx/>
                <a:latin typeface="EYInterstate Light"/>
                <a:cs typeface="Arial" panose="020B0604020202020204" pitchFamily="34" charset="0"/>
              </a:rPr>
              <a:t>Radheyshyam</a:t>
            </a:r>
            <a:r>
              <a:rPr kumimoji="0" lang="en-US" sz="1400" b="1" i="0" u="none" strike="noStrike" kern="0" cap="none" spc="0" normalizeH="0" baseline="0" noProof="0">
                <a:ln>
                  <a:noFill/>
                </a:ln>
                <a:solidFill>
                  <a:prstClr val="black"/>
                </a:solidFill>
                <a:effectLst/>
                <a:uLnTx/>
                <a:uFillTx/>
                <a:latin typeface="EYInterstate Light"/>
                <a:cs typeface="Arial" panose="020B0604020202020204" pitchFamily="34" charset="0"/>
              </a:rPr>
              <a:t> Rai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EYInterstate Light"/>
                <a:cs typeface="Arial" panose="020B0604020202020204" pitchFamily="34" charset="0"/>
              </a:rPr>
              <a:t>Director &amp; Group Managing Editor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EYInterstate Light"/>
                <a:cs typeface="Arial" panose="020B0604020202020204" pitchFamily="34" charset="0"/>
              </a:rPr>
              <a:t>Seasoned Journalist and writer</a:t>
            </a:r>
            <a:endParaRPr kumimoji="0" lang="en-US" sz="1400" b="0" i="0" u="none" strike="noStrike" kern="0" cap="none" spc="0" normalizeH="0" baseline="0" noProof="0">
              <a:ln>
                <a:noFill/>
              </a:ln>
              <a:solidFill>
                <a:prstClr val="black"/>
              </a:solidFill>
              <a:effectLst/>
              <a:uLnTx/>
              <a:uFillTx/>
              <a:latin typeface="EYInterstate Light"/>
              <a:cs typeface="Arial" panose="020B0604020202020204" pitchFamily="34" charset="0"/>
            </a:endParaRPr>
          </a:p>
        </p:txBody>
      </p:sp>
      <p:sp>
        <p:nvSpPr>
          <p:cNvPr id="17" name="Rectangle: Rounded Corners 16">
            <a:extLst>
              <a:ext uri="{FF2B5EF4-FFF2-40B4-BE49-F238E27FC236}">
                <a16:creationId xmlns:a16="http://schemas.microsoft.com/office/drawing/2014/main" id="{D9FF6C2E-57AB-EF49-2425-7D771CBF3EBC}"/>
              </a:ext>
            </a:extLst>
          </p:cNvPr>
          <p:cNvSpPr/>
          <p:nvPr/>
        </p:nvSpPr>
        <p:spPr>
          <a:xfrm>
            <a:off x="4315727" y="3320560"/>
            <a:ext cx="3548444" cy="717507"/>
          </a:xfrm>
          <a:prstGeom prst="roundRect">
            <a:avLst>
              <a:gd name="adj" fmla="val 0"/>
            </a:avLst>
          </a:prstGeom>
          <a:solidFill>
            <a:srgbClr val="FFE600"/>
          </a:solidFill>
          <a:ln w="12700" cap="flat" cmpd="sng" algn="ctr">
            <a:solidFill>
              <a:srgbClr val="2E2E3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EYInterstate Light"/>
                <a:cs typeface="Arial" panose="020B0604020202020204" pitchFamily="34" charset="0"/>
              </a:rPr>
              <a:t>Mr. Varun Kohli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EYInterstate Light"/>
                <a:cs typeface="Arial" panose="020B0604020202020204" pitchFamily="34" charset="0"/>
              </a:rPr>
              <a:t>Director &amp; Group CEO</a:t>
            </a:r>
          </a:p>
        </p:txBody>
      </p:sp>
      <p:sp>
        <p:nvSpPr>
          <p:cNvPr id="18" name="Rectangle: Rounded Corners 17">
            <a:extLst>
              <a:ext uri="{FF2B5EF4-FFF2-40B4-BE49-F238E27FC236}">
                <a16:creationId xmlns:a16="http://schemas.microsoft.com/office/drawing/2014/main" id="{88435031-E97B-2817-A795-A24C52CEE0CF}"/>
              </a:ext>
            </a:extLst>
          </p:cNvPr>
          <p:cNvSpPr/>
          <p:nvPr/>
        </p:nvSpPr>
        <p:spPr>
          <a:xfrm>
            <a:off x="8018075" y="3320560"/>
            <a:ext cx="3548444" cy="717507"/>
          </a:xfrm>
          <a:prstGeom prst="roundRect">
            <a:avLst>
              <a:gd name="adj" fmla="val 0"/>
            </a:avLst>
          </a:prstGeom>
          <a:solidFill>
            <a:srgbClr val="FFE600"/>
          </a:solidFill>
          <a:ln w="12700" cap="flat" cmpd="sng" algn="ctr">
            <a:solidFill>
              <a:srgbClr val="2E2E3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err="1">
                <a:ln>
                  <a:noFill/>
                </a:ln>
                <a:solidFill>
                  <a:srgbClr val="000000"/>
                </a:solidFill>
                <a:effectLst/>
                <a:uLnTx/>
                <a:uFillTx/>
                <a:latin typeface="EYInterstate Light"/>
              </a:rPr>
              <a:t>Mr</a:t>
            </a:r>
            <a:r>
              <a:rPr kumimoji="0" lang="en-US" sz="1400" b="1" i="0" u="none" strike="noStrike" kern="0" cap="none" spc="0" normalizeH="0" baseline="0" noProof="0">
                <a:ln>
                  <a:noFill/>
                </a:ln>
                <a:solidFill>
                  <a:srgbClr val="000000"/>
                </a:solidFill>
                <a:effectLst/>
                <a:uLnTx/>
                <a:uFillTx/>
                <a:latin typeface="EYInterstate Light"/>
              </a:rPr>
              <a:t> Sudesh Tiwari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EYInterstate Light"/>
                <a:ea typeface="+mn-lt"/>
                <a:cs typeface="+mn-lt"/>
              </a:rPr>
              <a:t>Executive Director &amp; Group Editor</a:t>
            </a:r>
            <a:endParaRPr kumimoji="0" lang="en-US" sz="1200" b="0" i="0" u="none" strike="noStrike" kern="0" cap="none" spc="0" normalizeH="0" baseline="0" noProof="0">
              <a:ln>
                <a:noFill/>
              </a:ln>
              <a:solidFill>
                <a:srgbClr val="000000"/>
              </a:solidFill>
              <a:effectLst/>
              <a:uLnTx/>
              <a:uFillTx/>
              <a:latin typeface="EYInterstate Light"/>
            </a:endParaRPr>
          </a:p>
        </p:txBody>
      </p:sp>
      <p:sp>
        <p:nvSpPr>
          <p:cNvPr id="19" name="Rectangle 18">
            <a:extLst>
              <a:ext uri="{FF2B5EF4-FFF2-40B4-BE49-F238E27FC236}">
                <a16:creationId xmlns:a16="http://schemas.microsoft.com/office/drawing/2014/main" id="{6B0ABC81-3073-5FC0-6ABE-63025A59CE76}"/>
              </a:ext>
            </a:extLst>
          </p:cNvPr>
          <p:cNvSpPr/>
          <p:nvPr/>
        </p:nvSpPr>
        <p:spPr>
          <a:xfrm>
            <a:off x="609600" y="4173032"/>
            <a:ext cx="3563053" cy="2602663"/>
          </a:xfrm>
          <a:prstGeom prst="rect">
            <a:avLst/>
          </a:prstGeom>
          <a:solidFill>
            <a:srgbClr val="FFFFFF">
              <a:lumMod val="85000"/>
            </a:srgbClr>
          </a:solidFill>
          <a:ln w="12700" cap="flat" cmpd="sng" algn="ctr">
            <a:no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Former Media Advisor at NYKS, Ministry of Youth Affairs &amp; Sports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a:ea typeface="+mn-l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Worked as a member of National Media Core Group chaired by DG, PIB for celebration of 150th anniversary of India’s first war of independence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a:ea typeface="+mn-l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Former Editor of News Channels – National Voice, TV24, News World India and Sahara </a:t>
            </a:r>
            <a:r>
              <a:rPr kumimoji="0" lang="en-US" sz="1200" b="0" i="0" u="none" strike="noStrike" kern="0" cap="none" spc="0" normalizeH="0" baseline="0" noProof="0" dirty="0" err="1">
                <a:ln>
                  <a:noFill/>
                </a:ln>
                <a:solidFill>
                  <a:srgbClr val="000000"/>
                </a:solidFill>
                <a:effectLst/>
                <a:uLnTx/>
                <a:uFillTx/>
                <a:latin typeface="EYInterstate Light"/>
                <a:ea typeface="+mn-lt"/>
                <a:cs typeface="Arial"/>
              </a:rPr>
              <a:t>Samay</a:t>
            </a: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 NHR</a:t>
            </a:r>
          </a:p>
        </p:txBody>
      </p:sp>
      <p:sp>
        <p:nvSpPr>
          <p:cNvPr id="20" name="Rectangle 19">
            <a:extLst>
              <a:ext uri="{FF2B5EF4-FFF2-40B4-BE49-F238E27FC236}">
                <a16:creationId xmlns:a16="http://schemas.microsoft.com/office/drawing/2014/main" id="{5D1C935D-3F0A-50A5-3005-980A95C6E95E}"/>
              </a:ext>
            </a:extLst>
          </p:cNvPr>
          <p:cNvSpPr/>
          <p:nvPr/>
        </p:nvSpPr>
        <p:spPr>
          <a:xfrm>
            <a:off x="4314474" y="4173032"/>
            <a:ext cx="3563053" cy="2602663"/>
          </a:xfrm>
          <a:prstGeom prst="rect">
            <a:avLst/>
          </a:prstGeom>
          <a:solidFill>
            <a:srgbClr val="FFFFFF">
              <a:lumMod val="85000"/>
            </a:srgbClr>
          </a:solidFill>
          <a:ln w="12700" cap="flat" cmpd="sng" algn="ctr">
            <a:no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Leadership Experience of 28 years and is known for sustainable business development, understanding of P&amp;L, operations and management strategies.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a:ea typeface="+mn-l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Former CEO, </a:t>
            </a:r>
            <a:r>
              <a:rPr kumimoji="0" lang="en-US" sz="1200" b="0" i="0" u="none" strike="noStrike" kern="0" cap="none" spc="0" normalizeH="0" baseline="0" noProof="0" dirty="0" err="1">
                <a:ln>
                  <a:noFill/>
                </a:ln>
                <a:solidFill>
                  <a:srgbClr val="000000"/>
                </a:solidFill>
                <a:effectLst/>
                <a:uLnTx/>
                <a:uFillTx/>
                <a:latin typeface="EYInterstate Light"/>
                <a:ea typeface="+mn-lt"/>
                <a:cs typeface="Arial"/>
              </a:rPr>
              <a:t>iTV</a:t>
            </a: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 Network is known as the Turn Around Specialist in Broadcast &amp; Print Media. Turned India News, </a:t>
            </a:r>
            <a:r>
              <a:rPr kumimoji="0" lang="en-US" sz="1200" b="0" i="0" u="none" strike="noStrike" kern="0" cap="none" spc="0" normalizeH="0" baseline="0" noProof="0" dirty="0" err="1">
                <a:ln>
                  <a:noFill/>
                </a:ln>
                <a:solidFill>
                  <a:srgbClr val="000000"/>
                </a:solidFill>
                <a:effectLst/>
                <a:uLnTx/>
                <a:uFillTx/>
                <a:latin typeface="EYInterstate Light"/>
                <a:ea typeface="+mn-lt"/>
                <a:cs typeface="Arial"/>
              </a:rPr>
              <a:t>NewsX</a:t>
            </a: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 and iBN7 profitable.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a:ea typeface="+mn-l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Varun Amplified revenue of Amar </a:t>
            </a:r>
            <a:r>
              <a:rPr kumimoji="0" lang="en-US" sz="1200" b="0" i="0" u="none" strike="noStrike" kern="0" cap="none" spc="0" normalizeH="0" baseline="0" noProof="0" dirty="0" err="1">
                <a:ln>
                  <a:noFill/>
                </a:ln>
                <a:solidFill>
                  <a:srgbClr val="000000"/>
                </a:solidFill>
                <a:effectLst/>
                <a:uLnTx/>
                <a:uFillTx/>
                <a:latin typeface="EYInterstate Light"/>
                <a:ea typeface="+mn-lt"/>
                <a:cs typeface="Arial"/>
              </a:rPr>
              <a:t>Ujala</a:t>
            </a: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 with strategic roadmap and detailed benchmarking</a:t>
            </a:r>
          </a:p>
        </p:txBody>
      </p:sp>
      <p:sp>
        <p:nvSpPr>
          <p:cNvPr id="21" name="Rectangle 20">
            <a:extLst>
              <a:ext uri="{FF2B5EF4-FFF2-40B4-BE49-F238E27FC236}">
                <a16:creationId xmlns:a16="http://schemas.microsoft.com/office/drawing/2014/main" id="{F5B067FA-D2C5-D6B7-3297-DAEDA8856C53}"/>
              </a:ext>
            </a:extLst>
          </p:cNvPr>
          <p:cNvSpPr/>
          <p:nvPr/>
        </p:nvSpPr>
        <p:spPr>
          <a:xfrm>
            <a:off x="8019347" y="4173033"/>
            <a:ext cx="3563053" cy="2602662"/>
          </a:xfrm>
          <a:prstGeom prst="rect">
            <a:avLst/>
          </a:prstGeom>
          <a:solidFill>
            <a:srgbClr val="FFFFFF">
              <a:lumMod val="85000"/>
            </a:srgbClr>
          </a:solidFill>
          <a:ln w="12700" cap="flat" cmpd="sng" algn="ctr">
            <a:no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EYInterstate Light"/>
                <a:ea typeface="+mn-lt"/>
                <a:cs typeface="Arial"/>
              </a:rPr>
              <a:t>Senior Journalist with over 25 years of experience started his career as a correspondent with ‘</a:t>
            </a:r>
            <a:r>
              <a:rPr kumimoji="0" lang="en-US" sz="1200" b="0" i="0" u="none" strike="noStrike" kern="0" cap="none" spc="0" normalizeH="0" baseline="0" noProof="0" err="1">
                <a:ln>
                  <a:noFill/>
                </a:ln>
                <a:solidFill>
                  <a:srgbClr val="000000"/>
                </a:solidFill>
                <a:effectLst/>
                <a:uLnTx/>
                <a:uFillTx/>
                <a:latin typeface="EYInterstate Light"/>
                <a:ea typeface="+mn-lt"/>
                <a:cs typeface="Arial"/>
              </a:rPr>
              <a:t>Chautha</a:t>
            </a:r>
            <a:r>
              <a:rPr kumimoji="0" lang="en-US" sz="1200" b="0" i="0" u="none" strike="noStrike" kern="0" cap="none" spc="0" normalizeH="0" baseline="0" noProof="0">
                <a:ln>
                  <a:noFill/>
                </a:ln>
                <a:solidFill>
                  <a:srgbClr val="000000"/>
                </a:solidFill>
                <a:effectLst/>
                <a:uLnTx/>
                <a:uFillTx/>
                <a:latin typeface="EYInterstate Light"/>
                <a:ea typeface="+mn-lt"/>
                <a:cs typeface="Arial"/>
              </a:rPr>
              <a:t> </a:t>
            </a:r>
            <a:r>
              <a:rPr kumimoji="0" lang="en-US" sz="1200" b="0" i="0" u="none" strike="noStrike" kern="0" cap="none" spc="0" normalizeH="0" baseline="0" noProof="0" err="1">
                <a:ln>
                  <a:noFill/>
                </a:ln>
                <a:solidFill>
                  <a:srgbClr val="000000"/>
                </a:solidFill>
                <a:effectLst/>
                <a:uLnTx/>
                <a:uFillTx/>
                <a:latin typeface="EYInterstate Light"/>
                <a:ea typeface="+mn-lt"/>
                <a:cs typeface="Arial"/>
              </a:rPr>
              <a:t>Sansaar</a:t>
            </a:r>
            <a:r>
              <a:rPr kumimoji="0" lang="en-US" sz="1200" b="0" i="0" u="none" strike="noStrike" kern="0" cap="none" spc="0" normalizeH="0" baseline="0" noProof="0">
                <a:ln>
                  <a:noFill/>
                </a:ln>
                <a:solidFill>
                  <a:srgbClr val="000000"/>
                </a:solidFill>
                <a:effectLst/>
                <a:uLnTx/>
                <a:uFillTx/>
                <a:latin typeface="EYInterstate Light"/>
                <a:ea typeface="+mn-lt"/>
                <a:cs typeface="Arial"/>
              </a:rPr>
              <a:t>’ Hindi daily. He worked as Editor (Western Madhya Pradesh) for Voice of India and Sahara </a:t>
            </a:r>
            <a:r>
              <a:rPr kumimoji="0" lang="en-US" sz="1200" b="0" i="0" u="none" strike="noStrike" kern="0" cap="none" spc="0" normalizeH="0" baseline="0" noProof="0" err="1">
                <a:ln>
                  <a:noFill/>
                </a:ln>
                <a:solidFill>
                  <a:srgbClr val="000000"/>
                </a:solidFill>
                <a:effectLst/>
                <a:uLnTx/>
                <a:uFillTx/>
                <a:latin typeface="EYInterstate Light"/>
                <a:ea typeface="+mn-lt"/>
                <a:cs typeface="Arial"/>
              </a:rPr>
              <a:t>Samay</a:t>
            </a:r>
            <a:r>
              <a:rPr kumimoji="0" lang="en-US" sz="1200" b="0" i="0" u="none" strike="noStrike" kern="0" cap="none" spc="0" normalizeH="0" baseline="0" noProof="0">
                <a:ln>
                  <a:noFill/>
                </a:ln>
                <a:solidFill>
                  <a:srgbClr val="000000"/>
                </a:solidFill>
                <a:effectLst/>
                <a:uLnTx/>
                <a:uFillTx/>
                <a:latin typeface="EYInterstate Light"/>
                <a:ea typeface="+mn-lt"/>
                <a:cs typeface="Arial"/>
              </a:rPr>
              <a:t> MPCG. At Sahara </a:t>
            </a:r>
            <a:r>
              <a:rPr kumimoji="0" lang="en-US" sz="1200" b="0" i="0" u="none" strike="noStrike" kern="0" cap="none" spc="0" normalizeH="0" baseline="0" noProof="0" err="1">
                <a:ln>
                  <a:noFill/>
                </a:ln>
                <a:solidFill>
                  <a:srgbClr val="000000"/>
                </a:solidFill>
                <a:effectLst/>
                <a:uLnTx/>
                <a:uFillTx/>
                <a:latin typeface="EYInterstate Light"/>
                <a:ea typeface="+mn-lt"/>
                <a:cs typeface="Arial"/>
              </a:rPr>
              <a:t>Samay</a:t>
            </a:r>
            <a:r>
              <a:rPr kumimoji="0" lang="en-US" sz="1200" b="0" i="0" u="none" strike="noStrike" kern="0" cap="none" spc="0" normalizeH="0" baseline="0" noProof="0">
                <a:ln>
                  <a:noFill/>
                </a:ln>
                <a:solidFill>
                  <a:srgbClr val="000000"/>
                </a:solidFill>
                <a:effectLst/>
                <a:uLnTx/>
                <a:uFillTx/>
                <a:latin typeface="EYInterstate Light"/>
                <a:ea typeface="+mn-lt"/>
                <a:cs typeface="Arial"/>
              </a:rPr>
              <a:t> MP-CG he was entrusted with responsibilities of Editor/Channel Head looking after the overall responsibilities of the news channel.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EYInterstate Light"/>
              <a:ea typeface="+mn-l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EYInterstate Light"/>
                <a:ea typeface="+mn-lt"/>
                <a:cs typeface="Arial"/>
              </a:rPr>
              <a:t>Along with news planning and presentation he is known for his expertise in revenues generation for the news business.  </a:t>
            </a:r>
          </a:p>
        </p:txBody>
      </p:sp>
      <p:pic>
        <p:nvPicPr>
          <p:cNvPr id="22" name="Picture 21">
            <a:extLst>
              <a:ext uri="{FF2B5EF4-FFF2-40B4-BE49-F238E27FC236}">
                <a16:creationId xmlns:a16="http://schemas.microsoft.com/office/drawing/2014/main" id="{A3A3B08C-CD99-80DA-D914-61EF93893EB4}"/>
              </a:ext>
            </a:extLst>
          </p:cNvPr>
          <p:cNvPicPr>
            <a:picLocks noChangeAspect="1"/>
          </p:cNvPicPr>
          <p:nvPr/>
        </p:nvPicPr>
        <p:blipFill rotWithShape="1">
          <a:blip r:embed="rId2"/>
          <a:srcRect l="13714" t="2171" r="21682" b="33928"/>
          <a:stretch/>
        </p:blipFill>
        <p:spPr>
          <a:xfrm>
            <a:off x="1393350" y="1942451"/>
            <a:ext cx="1453113" cy="1306804"/>
          </a:xfrm>
          <a:prstGeom prst="ellipse">
            <a:avLst/>
          </a:prstGeom>
          <a:ln>
            <a:solidFill>
              <a:srgbClr val="000000"/>
            </a:solidFill>
          </a:ln>
        </p:spPr>
      </p:pic>
      <p:pic>
        <p:nvPicPr>
          <p:cNvPr id="23" name="Picture 4">
            <a:extLst>
              <a:ext uri="{FF2B5EF4-FFF2-40B4-BE49-F238E27FC236}">
                <a16:creationId xmlns:a16="http://schemas.microsoft.com/office/drawing/2014/main" id="{14E0ABEA-3CAF-DD8F-F7D4-6BB48C47F5E7}"/>
              </a:ext>
            </a:extLst>
          </p:cNvPr>
          <p:cNvPicPr>
            <a:picLocks noChangeAspect="1"/>
          </p:cNvPicPr>
          <p:nvPr/>
        </p:nvPicPr>
        <p:blipFill>
          <a:blip r:embed="rId3"/>
          <a:stretch>
            <a:fillRect/>
          </a:stretch>
        </p:blipFill>
        <p:spPr>
          <a:xfrm>
            <a:off x="8818646" y="1921107"/>
            <a:ext cx="1453113" cy="1358717"/>
          </a:xfrm>
          <a:prstGeom prst="rect">
            <a:avLst/>
          </a:prstGeom>
        </p:spPr>
      </p:pic>
      <p:pic>
        <p:nvPicPr>
          <p:cNvPr id="24" name="Picture 23" descr="A person in a suit&#10;&#10;Description automatically generated">
            <a:extLst>
              <a:ext uri="{FF2B5EF4-FFF2-40B4-BE49-F238E27FC236}">
                <a16:creationId xmlns:a16="http://schemas.microsoft.com/office/drawing/2014/main" id="{0A1BCEFF-3794-27DE-0F7E-E14F27A0DB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56" t="135" r="19999" b="61551"/>
          <a:stretch/>
        </p:blipFill>
        <p:spPr>
          <a:xfrm>
            <a:off x="5235759" y="1910182"/>
            <a:ext cx="1450538" cy="1385294"/>
          </a:xfrm>
          <a:prstGeom prst="ellipse">
            <a:avLst/>
          </a:prstGeom>
          <a:ln w="12700">
            <a:solidFill>
              <a:srgbClr val="000000"/>
            </a:solidFill>
          </a:ln>
        </p:spPr>
      </p:pic>
    </p:spTree>
    <p:extLst>
      <p:ext uri="{BB962C8B-B14F-4D97-AF65-F5344CB8AC3E}">
        <p14:creationId xmlns:p14="http://schemas.microsoft.com/office/powerpoint/2010/main" val="2031666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D438-325B-6159-2917-75FD79CF0508}"/>
              </a:ext>
            </a:extLst>
          </p:cNvPr>
          <p:cNvSpPr>
            <a:spLocks noGrp="1"/>
          </p:cNvSpPr>
          <p:nvPr>
            <p:ph type="title"/>
          </p:nvPr>
        </p:nvSpPr>
        <p:spPr/>
        <p:txBody>
          <a:bodyPr>
            <a:normAutofit/>
          </a:bodyPr>
          <a:lstStyle/>
          <a:p>
            <a:r>
              <a:rPr lang="en-US" dirty="0">
                <a:latin typeface="Batang"/>
                <a:ea typeface="Batang"/>
              </a:rPr>
              <a:t>Core Team - The News Leaders!</a:t>
            </a:r>
          </a:p>
        </p:txBody>
      </p:sp>
      <p:sp>
        <p:nvSpPr>
          <p:cNvPr id="36" name="Rectangle: Rounded Corners 35">
            <a:extLst>
              <a:ext uri="{FF2B5EF4-FFF2-40B4-BE49-F238E27FC236}">
                <a16:creationId xmlns:a16="http://schemas.microsoft.com/office/drawing/2014/main" id="{09A8DD36-7391-D5DC-2E2A-F6082A5F8247}"/>
              </a:ext>
            </a:extLst>
          </p:cNvPr>
          <p:cNvSpPr/>
          <p:nvPr/>
        </p:nvSpPr>
        <p:spPr>
          <a:xfrm>
            <a:off x="613377" y="3320560"/>
            <a:ext cx="3548444" cy="717507"/>
          </a:xfrm>
          <a:prstGeom prst="roundRect">
            <a:avLst>
              <a:gd name="adj" fmla="val 0"/>
            </a:avLst>
          </a:prstGeom>
          <a:solidFill>
            <a:srgbClr val="FFE600"/>
          </a:solidFill>
          <a:ln w="12700" cap="flat" cmpd="sng" algn="ctr">
            <a:solidFill>
              <a:srgbClr val="2E2E3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000000"/>
                </a:solidFill>
                <a:effectLst/>
                <a:uLnTx/>
                <a:uFillTx/>
                <a:latin typeface="EYInterstate Light"/>
              </a:rPr>
              <a:t>Mr</a:t>
            </a:r>
            <a:r>
              <a:rPr kumimoji="0" lang="en-US" sz="1600" b="1" i="0" u="none" strike="noStrike" kern="0" cap="none" spc="0" normalizeH="0" baseline="0" noProof="0" dirty="0">
                <a:ln>
                  <a:noFill/>
                </a:ln>
                <a:solidFill>
                  <a:srgbClr val="000000"/>
                </a:solidFill>
                <a:effectLst/>
                <a:uLnTx/>
                <a:uFillTx/>
                <a:latin typeface="EYInterstate Light"/>
              </a:rPr>
              <a:t> Hemant </a:t>
            </a:r>
            <a:r>
              <a:rPr kumimoji="0" lang="en-US" sz="1600" b="1" i="0" u="none" strike="noStrike" kern="0" cap="none" spc="0" normalizeH="0" baseline="0" noProof="0" dirty="0" err="1">
                <a:ln>
                  <a:noFill/>
                </a:ln>
                <a:solidFill>
                  <a:srgbClr val="000000"/>
                </a:solidFill>
                <a:effectLst/>
                <a:uLnTx/>
                <a:uFillTx/>
                <a:latin typeface="EYInterstate Light"/>
              </a:rPr>
              <a:t>Ghai</a:t>
            </a:r>
            <a:endParaRPr kumimoji="0" lang="en-US" sz="1600" b="1" i="0" u="none" strike="noStrike" kern="0" cap="none" spc="0" normalizeH="0" baseline="0" noProof="0" dirty="0">
              <a:ln>
                <a:noFill/>
              </a:ln>
              <a:solidFill>
                <a:srgbClr val="000000"/>
              </a:solidFill>
              <a:effectLst/>
              <a:uLnTx/>
              <a:uFillTx/>
              <a:latin typeface="EYInterstate Light"/>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rPr>
              <a:t>News Director, Business</a:t>
            </a:r>
          </a:p>
        </p:txBody>
      </p:sp>
      <p:sp>
        <p:nvSpPr>
          <p:cNvPr id="37" name="Rectangle: Rounded Corners 36">
            <a:extLst>
              <a:ext uri="{FF2B5EF4-FFF2-40B4-BE49-F238E27FC236}">
                <a16:creationId xmlns:a16="http://schemas.microsoft.com/office/drawing/2014/main" id="{41C99C11-EEC5-375E-2032-09D8A942D299}"/>
              </a:ext>
            </a:extLst>
          </p:cNvPr>
          <p:cNvSpPr/>
          <p:nvPr/>
        </p:nvSpPr>
        <p:spPr>
          <a:xfrm>
            <a:off x="4315727" y="3320560"/>
            <a:ext cx="3548444" cy="717507"/>
          </a:xfrm>
          <a:prstGeom prst="roundRect">
            <a:avLst>
              <a:gd name="adj" fmla="val 0"/>
            </a:avLst>
          </a:prstGeom>
          <a:solidFill>
            <a:srgbClr val="FFE600"/>
          </a:solidFill>
          <a:ln w="12700" cap="flat" cmpd="sng" algn="ctr">
            <a:solidFill>
              <a:srgbClr val="2E2E3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000000"/>
                </a:solidFill>
                <a:effectLst/>
                <a:uLnTx/>
                <a:uFillTx/>
                <a:latin typeface="EYInterstate Light"/>
              </a:rPr>
              <a:t>Mr</a:t>
            </a:r>
            <a:r>
              <a:rPr kumimoji="0" lang="en-US" sz="1600" b="1" i="0" u="none" strike="noStrike" kern="0" cap="none" spc="0" normalizeH="0" baseline="0" noProof="0" dirty="0">
                <a:ln>
                  <a:noFill/>
                </a:ln>
                <a:solidFill>
                  <a:srgbClr val="000000"/>
                </a:solidFill>
                <a:effectLst/>
                <a:uLnTx/>
                <a:uFillTx/>
                <a:latin typeface="EYInterstate Light"/>
              </a:rPr>
              <a:t> Manoj Tomar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rPr>
              <a:t>Executive Director &amp; Group Editor</a:t>
            </a:r>
          </a:p>
        </p:txBody>
      </p:sp>
      <p:sp>
        <p:nvSpPr>
          <p:cNvPr id="38" name="Rectangle: Rounded Corners 37">
            <a:extLst>
              <a:ext uri="{FF2B5EF4-FFF2-40B4-BE49-F238E27FC236}">
                <a16:creationId xmlns:a16="http://schemas.microsoft.com/office/drawing/2014/main" id="{3A3395EF-FAAD-D168-8943-5B59819E39F6}"/>
              </a:ext>
            </a:extLst>
          </p:cNvPr>
          <p:cNvSpPr/>
          <p:nvPr/>
        </p:nvSpPr>
        <p:spPr>
          <a:xfrm>
            <a:off x="8018075" y="3320560"/>
            <a:ext cx="3548444" cy="717507"/>
          </a:xfrm>
          <a:prstGeom prst="roundRect">
            <a:avLst>
              <a:gd name="adj" fmla="val 0"/>
            </a:avLst>
          </a:prstGeom>
          <a:solidFill>
            <a:srgbClr val="FFE600"/>
          </a:solidFill>
          <a:ln w="12700" cap="flat" cmpd="sng" algn="ctr">
            <a:solidFill>
              <a:srgbClr val="2E2E3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err="1">
                <a:ln>
                  <a:noFill/>
                </a:ln>
                <a:solidFill>
                  <a:srgbClr val="000000"/>
                </a:solidFill>
                <a:effectLst/>
                <a:uLnTx/>
                <a:uFillTx/>
                <a:latin typeface="EYInterstate Light"/>
              </a:rPr>
              <a:t>Mr</a:t>
            </a:r>
            <a:r>
              <a:rPr kumimoji="0" lang="en-US" sz="1600" b="1" i="0" u="none" strike="noStrike" kern="0" cap="none" spc="0" normalizeH="0" baseline="0" noProof="0">
                <a:ln>
                  <a:noFill/>
                </a:ln>
                <a:solidFill>
                  <a:srgbClr val="000000"/>
                </a:solidFill>
                <a:effectLst/>
                <a:uLnTx/>
                <a:uFillTx/>
                <a:latin typeface="EYInterstate Light"/>
              </a:rPr>
              <a:t> Rakesh Gopal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EYInterstate Light"/>
              </a:rPr>
              <a:t>CRO</a:t>
            </a:r>
          </a:p>
        </p:txBody>
      </p:sp>
      <p:sp>
        <p:nvSpPr>
          <p:cNvPr id="39" name="Rectangle 38">
            <a:extLst>
              <a:ext uri="{FF2B5EF4-FFF2-40B4-BE49-F238E27FC236}">
                <a16:creationId xmlns:a16="http://schemas.microsoft.com/office/drawing/2014/main" id="{8D84FD6C-A997-949A-FFB1-C7F37BD8816C}"/>
              </a:ext>
            </a:extLst>
          </p:cNvPr>
          <p:cNvSpPr/>
          <p:nvPr/>
        </p:nvSpPr>
        <p:spPr>
          <a:xfrm>
            <a:off x="609600" y="4173032"/>
            <a:ext cx="3563053" cy="2602663"/>
          </a:xfrm>
          <a:prstGeom prst="rect">
            <a:avLst/>
          </a:prstGeom>
          <a:solidFill>
            <a:srgbClr val="FFFFFF">
              <a:lumMod val="85000"/>
            </a:srgbClr>
          </a:solidFill>
          <a:ln w="12700" cap="flat" cmpd="sng" algn="ctr">
            <a:no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Founder member of the team that launched India’s No 1 Hindi Business News Channel “CNBC AWAAZ”</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a:ea typeface="+mn-l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Worked in Leadership position from June 2004 until Jan 2021 with CNBC AWAAZ</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a:ea typeface="+mn-l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Contributed towards investor awareness and deepening of stock markets. Hosted various investor awareness conferences across India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a:ea typeface="+mn-l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Hemant will be instrumental in network's initiatives in Business News Space</a:t>
            </a:r>
          </a:p>
        </p:txBody>
      </p:sp>
      <p:sp>
        <p:nvSpPr>
          <p:cNvPr id="40" name="Rectangle 39">
            <a:extLst>
              <a:ext uri="{FF2B5EF4-FFF2-40B4-BE49-F238E27FC236}">
                <a16:creationId xmlns:a16="http://schemas.microsoft.com/office/drawing/2014/main" id="{C8207589-C3B2-7F6C-CD55-7F858891F90C}"/>
              </a:ext>
            </a:extLst>
          </p:cNvPr>
          <p:cNvSpPr/>
          <p:nvPr/>
        </p:nvSpPr>
        <p:spPr>
          <a:xfrm>
            <a:off x="4314474" y="4173032"/>
            <a:ext cx="3563053" cy="2602663"/>
          </a:xfrm>
          <a:prstGeom prst="rect">
            <a:avLst/>
          </a:prstGeom>
          <a:solidFill>
            <a:srgbClr val="FFFFFF">
              <a:lumMod val="85000"/>
            </a:srgbClr>
          </a:solidFill>
          <a:ln w="12700" cap="flat" cmpd="sng" algn="ctr">
            <a:no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Seasoned Journalist with over 30 years of continuous active journalism experience.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a:ea typeface="+mn-l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Former Bureau Chief in National Daily </a:t>
            </a:r>
            <a:r>
              <a:rPr kumimoji="0" lang="en-US" sz="1200" b="0" i="0" u="none" strike="noStrike" kern="0" cap="none" spc="0" normalizeH="0" baseline="0" noProof="0" dirty="0" err="1">
                <a:ln>
                  <a:noFill/>
                </a:ln>
                <a:solidFill>
                  <a:srgbClr val="000000"/>
                </a:solidFill>
                <a:effectLst/>
                <a:uLnTx/>
                <a:uFillTx/>
                <a:latin typeface="EYInterstate Light"/>
                <a:ea typeface="+mn-lt"/>
                <a:cs typeface="Arial"/>
              </a:rPr>
              <a:t>Rashtriya</a:t>
            </a: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 Sahara, </a:t>
            </a:r>
            <a:r>
              <a:rPr kumimoji="0" lang="en-US" sz="1200" b="0" i="0" u="none" strike="noStrike" kern="0" cap="none" spc="0" normalizeH="0" baseline="0" noProof="0" dirty="0" err="1">
                <a:ln>
                  <a:noFill/>
                </a:ln>
                <a:solidFill>
                  <a:srgbClr val="000000"/>
                </a:solidFill>
                <a:effectLst/>
                <a:uLnTx/>
                <a:uFillTx/>
                <a:latin typeface="EYInterstate Light"/>
                <a:ea typeface="+mn-lt"/>
                <a:cs typeface="Arial"/>
              </a:rPr>
              <a:t>Tomar</a:t>
            </a: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 quickly rose to be the Resident Editor of Lucknow, Gorakhpur, Varanasi and then Group Editor in Delhi.</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a:ea typeface="+mn-l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 Mr. </a:t>
            </a:r>
            <a:r>
              <a:rPr kumimoji="0" lang="en-US" sz="1200" b="0" i="0" u="none" strike="noStrike" kern="0" cap="none" spc="0" normalizeH="0" baseline="0" noProof="0" dirty="0" err="1">
                <a:ln>
                  <a:noFill/>
                </a:ln>
                <a:solidFill>
                  <a:srgbClr val="000000"/>
                </a:solidFill>
                <a:effectLst/>
                <a:uLnTx/>
                <a:uFillTx/>
                <a:latin typeface="EYInterstate Light"/>
                <a:ea typeface="+mn-lt"/>
                <a:cs typeface="Arial"/>
              </a:rPr>
              <a:t>Tomar</a:t>
            </a:r>
            <a:r>
              <a:rPr kumimoji="0" lang="en-US" sz="1200" b="0" i="0" u="none" strike="noStrike" kern="0" cap="none" spc="0" normalizeH="0" baseline="0" noProof="0" dirty="0">
                <a:ln>
                  <a:noFill/>
                </a:ln>
                <a:solidFill>
                  <a:srgbClr val="000000"/>
                </a:solidFill>
                <a:effectLst/>
                <a:uLnTx/>
                <a:uFillTx/>
                <a:latin typeface="EYInterstate Light"/>
                <a:ea typeface="+mn-lt"/>
                <a:cs typeface="Arial"/>
              </a:rPr>
              <a:t>, who has expertise in news planning, is known as an interview specialist. He has specialization in political, social, health and religious issues. </a:t>
            </a:r>
          </a:p>
        </p:txBody>
      </p:sp>
      <p:sp>
        <p:nvSpPr>
          <p:cNvPr id="41" name="Rectangle 40">
            <a:extLst>
              <a:ext uri="{FF2B5EF4-FFF2-40B4-BE49-F238E27FC236}">
                <a16:creationId xmlns:a16="http://schemas.microsoft.com/office/drawing/2014/main" id="{27D71760-70E2-A615-73BF-4F3F5731FC5D}"/>
              </a:ext>
            </a:extLst>
          </p:cNvPr>
          <p:cNvSpPr/>
          <p:nvPr/>
        </p:nvSpPr>
        <p:spPr>
          <a:xfrm>
            <a:off x="8019347" y="4173033"/>
            <a:ext cx="3563053" cy="2602662"/>
          </a:xfrm>
          <a:prstGeom prst="rect">
            <a:avLst/>
          </a:prstGeom>
          <a:solidFill>
            <a:srgbClr val="FFFFFF">
              <a:lumMod val="85000"/>
            </a:srgbClr>
          </a:solidFill>
          <a:ln w="12700" cap="flat" cmpd="sng" algn="ctr">
            <a:no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EYInterstate Light"/>
                <a:ea typeface="+mn-lt"/>
                <a:cs typeface="Arial"/>
              </a:rPr>
              <a:t>Seasoned media professional with more than 25 years experience of heading Multi-Media sales function across Print, Digital, TV and Radio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EYInterstate Light"/>
              <a:ea typeface="+mn-l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EYInterstate Light"/>
                <a:ea typeface="+mn-lt"/>
                <a:cs typeface="Arial"/>
              </a:rPr>
              <a:t>Skilled in Marketing Management, Analytical Skills, Advertising, Sales, and Customer Relationship Management (CRM)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EYInterstate Light"/>
              <a:ea typeface="+mn-l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EYInterstate Light"/>
                <a:ea typeface="+mn-lt"/>
                <a:cs typeface="Arial"/>
              </a:rPr>
              <a:t>Handled revenue size wrth INR 200 cr for Rajasthan Patrika group, INR 150 cr+ for iTV Network</a:t>
            </a:r>
          </a:p>
        </p:txBody>
      </p:sp>
      <p:pic>
        <p:nvPicPr>
          <p:cNvPr id="42" name="Picture 5">
            <a:extLst>
              <a:ext uri="{FF2B5EF4-FFF2-40B4-BE49-F238E27FC236}">
                <a16:creationId xmlns:a16="http://schemas.microsoft.com/office/drawing/2014/main" id="{C55E20FB-CEC8-2A60-B29E-C8A3A38860D9}"/>
              </a:ext>
            </a:extLst>
          </p:cNvPr>
          <p:cNvPicPr>
            <a:picLocks noChangeAspect="1"/>
          </p:cNvPicPr>
          <p:nvPr/>
        </p:nvPicPr>
        <p:blipFill>
          <a:blip r:embed="rId2"/>
          <a:stretch>
            <a:fillRect/>
          </a:stretch>
        </p:blipFill>
        <p:spPr>
          <a:xfrm>
            <a:off x="1393351" y="1902984"/>
            <a:ext cx="1514967" cy="1390733"/>
          </a:xfrm>
          <a:prstGeom prst="rect">
            <a:avLst/>
          </a:prstGeom>
        </p:spPr>
      </p:pic>
      <p:pic>
        <p:nvPicPr>
          <p:cNvPr id="43" name="Picture 5">
            <a:extLst>
              <a:ext uri="{FF2B5EF4-FFF2-40B4-BE49-F238E27FC236}">
                <a16:creationId xmlns:a16="http://schemas.microsoft.com/office/drawing/2014/main" id="{3FD1420B-8D37-07C5-FC13-EB8AC0F2FCEA}"/>
              </a:ext>
            </a:extLst>
          </p:cNvPr>
          <p:cNvPicPr>
            <a:picLocks noChangeAspect="1"/>
          </p:cNvPicPr>
          <p:nvPr/>
        </p:nvPicPr>
        <p:blipFill>
          <a:blip r:embed="rId3"/>
          <a:stretch>
            <a:fillRect/>
          </a:stretch>
        </p:blipFill>
        <p:spPr>
          <a:xfrm>
            <a:off x="5067973" y="1866754"/>
            <a:ext cx="1514967" cy="1410280"/>
          </a:xfrm>
          <a:prstGeom prst="rect">
            <a:avLst/>
          </a:prstGeom>
        </p:spPr>
      </p:pic>
      <p:pic>
        <p:nvPicPr>
          <p:cNvPr id="44" name="Picture 5">
            <a:extLst>
              <a:ext uri="{FF2B5EF4-FFF2-40B4-BE49-F238E27FC236}">
                <a16:creationId xmlns:a16="http://schemas.microsoft.com/office/drawing/2014/main" id="{6FDAAD9F-213B-9B9B-0F24-131F4B698AAB}"/>
              </a:ext>
            </a:extLst>
          </p:cNvPr>
          <p:cNvPicPr>
            <a:picLocks noChangeAspect="1"/>
          </p:cNvPicPr>
          <p:nvPr/>
        </p:nvPicPr>
        <p:blipFill>
          <a:blip r:embed="rId4"/>
          <a:stretch>
            <a:fillRect/>
          </a:stretch>
        </p:blipFill>
        <p:spPr>
          <a:xfrm>
            <a:off x="8811823" y="1886301"/>
            <a:ext cx="1520898" cy="1390734"/>
          </a:xfrm>
          <a:prstGeom prst="rect">
            <a:avLst/>
          </a:prstGeom>
        </p:spPr>
      </p:pic>
    </p:spTree>
    <p:extLst>
      <p:ext uri="{BB962C8B-B14F-4D97-AF65-F5344CB8AC3E}">
        <p14:creationId xmlns:p14="http://schemas.microsoft.com/office/powerpoint/2010/main" val="262001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5D28D120-1389-4B3F-BECB-0949DCCAC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183-FA59-4DCE-6EC4-7C0E3E58814A}"/>
              </a:ext>
            </a:extLst>
          </p:cNvPr>
          <p:cNvSpPr>
            <a:spLocks noGrp="1"/>
          </p:cNvSpPr>
          <p:nvPr>
            <p:ph type="title"/>
          </p:nvPr>
        </p:nvSpPr>
        <p:spPr>
          <a:xfrm>
            <a:off x="416106" y="4320487"/>
            <a:ext cx="4280139" cy="2021856"/>
          </a:xfrm>
        </p:spPr>
        <p:txBody>
          <a:bodyPr vert="horz" lIns="91440" tIns="45720" rIns="91440" bIns="45720" rtlCol="0" anchor="t">
            <a:normAutofit/>
          </a:bodyPr>
          <a:lstStyle/>
          <a:p>
            <a:r>
              <a:rPr lang="en-US" sz="2200" b="1" dirty="0">
                <a:latin typeface="Batang"/>
                <a:ea typeface="Batang"/>
              </a:rPr>
              <a:t>Bringing NEWS Back!</a:t>
            </a:r>
            <a:br>
              <a:rPr lang="en-US" sz="2200" b="1" dirty="0">
                <a:latin typeface="Batang"/>
                <a:ea typeface="Batang"/>
              </a:rPr>
            </a:br>
            <a:br>
              <a:rPr lang="en-US" sz="2200" b="1" dirty="0">
                <a:latin typeface="Batang"/>
                <a:ea typeface="Batang"/>
              </a:rPr>
            </a:br>
            <a:r>
              <a:rPr lang="en-US" sz="2200" b="1" dirty="0">
                <a:latin typeface="Batang"/>
                <a:ea typeface="Batang"/>
              </a:rPr>
              <a:t>Presenting News as-it-is</a:t>
            </a:r>
            <a:br>
              <a:rPr lang="en-US" sz="2200" b="1" dirty="0"/>
            </a:br>
            <a:br>
              <a:rPr lang="en-US" sz="2200" b="1" dirty="0"/>
            </a:br>
            <a:r>
              <a:rPr lang="en-US" sz="2200" b="1" dirty="0">
                <a:latin typeface="Batang"/>
                <a:ea typeface="Batang"/>
              </a:rPr>
              <a:t>Unbiased News, Not Opinions, Without Taking Sides.</a:t>
            </a:r>
            <a:endParaRPr lang="en-US" b="1" dirty="0"/>
          </a:p>
        </p:txBody>
      </p:sp>
      <p:cxnSp>
        <p:nvCxnSpPr>
          <p:cNvPr id="62" name="Straight Connector 61">
            <a:extLst>
              <a:ext uri="{FF2B5EF4-FFF2-40B4-BE49-F238E27FC236}">
                <a16:creationId xmlns:a16="http://schemas.microsoft.com/office/drawing/2014/main" id="{D927055D-9ECF-487E-91DD-FFA84AB92D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333"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6D1F4796-C48A-60A5-BD23-0919D52017AF}"/>
              </a:ext>
            </a:extLst>
          </p:cNvPr>
          <p:cNvSpPr>
            <a:spLocks noGrp="1"/>
          </p:cNvSpPr>
          <p:nvPr/>
        </p:nvSpPr>
        <p:spPr>
          <a:xfrm>
            <a:off x="4611100" y="868490"/>
            <a:ext cx="4114938" cy="5021609"/>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SzPct val="8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SzPct val="80000"/>
              <a:buFont typeface="Avenir Next LT Pro Light" panose="020B03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2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pPr>
            <a:r>
              <a:rPr lang="en-US" sz="1400" b="1" dirty="0"/>
              <a:t>Setting up Special Investigative Team</a:t>
            </a:r>
          </a:p>
          <a:p>
            <a:pPr lvl="1" algn="just">
              <a:lnSpc>
                <a:spcPct val="110000"/>
              </a:lnSpc>
            </a:pPr>
            <a:r>
              <a:rPr lang="en-US" sz="1400" dirty="0"/>
              <a:t>Bringing Investigative Journalism back</a:t>
            </a:r>
          </a:p>
          <a:p>
            <a:pPr algn="just">
              <a:lnSpc>
                <a:spcPct val="110000"/>
              </a:lnSpc>
            </a:pPr>
            <a:r>
              <a:rPr lang="en-US" sz="1400" b="1" dirty="0"/>
              <a:t>Snackable News Content</a:t>
            </a:r>
          </a:p>
          <a:p>
            <a:pPr lvl="1" algn="just">
              <a:lnSpc>
                <a:spcPct val="110000"/>
              </a:lnSpc>
            </a:pPr>
            <a:r>
              <a:rPr lang="en-US" sz="1400" dirty="0"/>
              <a:t>Shorter News Wheels for seamless TV &amp; Digital integration</a:t>
            </a:r>
          </a:p>
          <a:p>
            <a:pPr lvl="1" algn="just">
              <a:lnSpc>
                <a:spcPct val="110000"/>
              </a:lnSpc>
            </a:pPr>
            <a:r>
              <a:rPr lang="en-US" sz="1400" dirty="0"/>
              <a:t>Dedicated Content across popular genres like Cricket, Crime, Astro, Health, Wealth, Auto, Tech and Entertainment</a:t>
            </a:r>
          </a:p>
          <a:p>
            <a:pPr algn="just">
              <a:lnSpc>
                <a:spcPct val="110000"/>
              </a:lnSpc>
              <a:buFont typeface="Arial" panose="020B0304020202020204" pitchFamily="34" charset="0"/>
              <a:buChar char="•"/>
            </a:pPr>
            <a:r>
              <a:rPr lang="en-US" sz="1400" b="1" dirty="0"/>
              <a:t>Popular Prime Time Debates</a:t>
            </a:r>
          </a:p>
          <a:p>
            <a:pPr lvl="1" algn="just">
              <a:lnSpc>
                <a:spcPct val="110000"/>
              </a:lnSpc>
            </a:pPr>
            <a:r>
              <a:rPr lang="en-US" sz="1400" dirty="0"/>
              <a:t>News that directly impacts people</a:t>
            </a:r>
          </a:p>
          <a:p>
            <a:pPr algn="just">
              <a:lnSpc>
                <a:spcPct val="110000"/>
              </a:lnSpc>
              <a:buFont typeface="Arial" panose="020B0304020202020204" pitchFamily="34" charset="0"/>
              <a:buChar char="•"/>
            </a:pPr>
            <a:r>
              <a:rPr lang="en-US" sz="1400" b="1" dirty="0"/>
              <a:t>Creating a Complete News Experience</a:t>
            </a:r>
          </a:p>
          <a:p>
            <a:pPr lvl="1" algn="just">
              <a:lnSpc>
                <a:spcPct val="110000"/>
              </a:lnSpc>
            </a:pPr>
            <a:r>
              <a:rPr lang="en-US" sz="1400" dirty="0"/>
              <a:t>Discerning News Viewers of today don't just want information but a complete news experience that is intellectual and emotionally engaging</a:t>
            </a:r>
          </a:p>
          <a:p>
            <a:pPr lvl="1" algn="just">
              <a:lnSpc>
                <a:spcPct val="110000"/>
              </a:lnSpc>
            </a:pPr>
            <a:r>
              <a:rPr lang="en-US" sz="1400" dirty="0"/>
              <a:t>A 360</a:t>
            </a:r>
            <a:r>
              <a:rPr lang="en-US" sz="1400" baseline="30000" dirty="0"/>
              <a:t>0</a:t>
            </a:r>
            <a:r>
              <a:rPr lang="en-US" sz="1400" dirty="0"/>
              <a:t> perspective to news stories</a:t>
            </a:r>
          </a:p>
          <a:p>
            <a:pPr lvl="1" algn="just">
              <a:lnSpc>
                <a:spcPct val="110000"/>
              </a:lnSpc>
            </a:pPr>
            <a:r>
              <a:rPr lang="en-US" sz="1400" dirty="0"/>
              <a:t>Mega Shows, Big-Ticket Interviews, Ground-Zero Reporting</a:t>
            </a:r>
          </a:p>
        </p:txBody>
      </p:sp>
      <p:cxnSp>
        <p:nvCxnSpPr>
          <p:cNvPr id="64" name="Straight Connector 63">
            <a:extLst>
              <a:ext uri="{FF2B5EF4-FFF2-40B4-BE49-F238E27FC236}">
                <a16:creationId xmlns:a16="http://schemas.microsoft.com/office/drawing/2014/main" id="{F0DC1883-8AF7-483D-9074-3C6D8AF57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CF89D75-E5AC-4C45-9D87-228849A4C7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22916"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88272007-2CC4-2C55-8D1D-F4C5A0E09851}"/>
              </a:ext>
            </a:extLst>
          </p:cNvPr>
          <p:cNvSpPr txBox="1">
            <a:spLocks/>
          </p:cNvSpPr>
          <p:nvPr/>
        </p:nvSpPr>
        <p:spPr>
          <a:xfrm>
            <a:off x="486794" y="645394"/>
            <a:ext cx="3578088" cy="112351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000" kern="1200" spc="-100" baseline="0">
                <a:solidFill>
                  <a:schemeClr val="tx1"/>
                </a:solidFill>
                <a:latin typeface="Batang" panose="02030600000101010101" pitchFamily="18" charset="-127"/>
                <a:ea typeface="Batang" panose="02030600000101010101" pitchFamily="18" charset="-127"/>
                <a:cs typeface="+mj-cs"/>
              </a:defRPr>
            </a:lvl1pPr>
          </a:lstStyle>
          <a:p>
            <a:r>
              <a:rPr lang="en-US" b="1" dirty="0">
                <a:latin typeface="Batang"/>
                <a:ea typeface="Batang"/>
              </a:rPr>
              <a:t>Differentiated Content!</a:t>
            </a:r>
            <a:endParaRPr lang="en-US" dirty="0"/>
          </a:p>
        </p:txBody>
      </p:sp>
      <p:grpSp>
        <p:nvGrpSpPr>
          <p:cNvPr id="23" name="Group 22">
            <a:extLst>
              <a:ext uri="{FF2B5EF4-FFF2-40B4-BE49-F238E27FC236}">
                <a16:creationId xmlns:a16="http://schemas.microsoft.com/office/drawing/2014/main" id="{DAEECD61-BEBD-2718-DB00-FA905B88EC6C}"/>
              </a:ext>
            </a:extLst>
          </p:cNvPr>
          <p:cNvGrpSpPr/>
          <p:nvPr/>
        </p:nvGrpSpPr>
        <p:grpSpPr>
          <a:xfrm>
            <a:off x="8951803" y="523578"/>
            <a:ext cx="2744436" cy="5786271"/>
            <a:chOff x="8951803" y="645498"/>
            <a:chExt cx="2744436" cy="5786271"/>
          </a:xfrm>
        </p:grpSpPr>
        <p:pic>
          <p:nvPicPr>
            <p:cNvPr id="4" name="Picture 3">
              <a:extLst>
                <a:ext uri="{FF2B5EF4-FFF2-40B4-BE49-F238E27FC236}">
                  <a16:creationId xmlns:a16="http://schemas.microsoft.com/office/drawing/2014/main" id="{37EF4AB9-02AC-579A-C3FE-415F046C36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755" y="2319365"/>
              <a:ext cx="1323056" cy="744219"/>
            </a:xfrm>
            <a:prstGeom prst="rect">
              <a:avLst/>
            </a:prstGeom>
          </p:spPr>
        </p:pic>
        <p:pic>
          <p:nvPicPr>
            <p:cNvPr id="6" name="Picture 5">
              <a:extLst>
                <a:ext uri="{FF2B5EF4-FFF2-40B4-BE49-F238E27FC236}">
                  <a16:creationId xmlns:a16="http://schemas.microsoft.com/office/drawing/2014/main" id="{E43EB402-4B78-24D3-4530-044A040ED8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71838" y="4871400"/>
              <a:ext cx="1323056" cy="744219"/>
            </a:xfrm>
            <a:prstGeom prst="rect">
              <a:avLst/>
            </a:prstGeom>
          </p:spPr>
        </p:pic>
        <p:pic>
          <p:nvPicPr>
            <p:cNvPr id="7" name="Picture 6">
              <a:extLst>
                <a:ext uri="{FF2B5EF4-FFF2-40B4-BE49-F238E27FC236}">
                  <a16:creationId xmlns:a16="http://schemas.microsoft.com/office/drawing/2014/main" id="{011B33D7-2AF8-A209-ABD1-FD537A552A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1803" y="5687550"/>
              <a:ext cx="1323056" cy="744219"/>
            </a:xfrm>
            <a:prstGeom prst="rect">
              <a:avLst/>
            </a:prstGeom>
          </p:spPr>
        </p:pic>
        <p:pic>
          <p:nvPicPr>
            <p:cNvPr id="8" name="Picture 7">
              <a:extLst>
                <a:ext uri="{FF2B5EF4-FFF2-40B4-BE49-F238E27FC236}">
                  <a16:creationId xmlns:a16="http://schemas.microsoft.com/office/drawing/2014/main" id="{82B92D58-24A1-79E1-EB26-92C1EC89DC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1803" y="2319365"/>
              <a:ext cx="1323056" cy="744219"/>
            </a:xfrm>
            <a:prstGeom prst="rect">
              <a:avLst/>
            </a:prstGeom>
          </p:spPr>
        </p:pic>
        <p:pic>
          <p:nvPicPr>
            <p:cNvPr id="9" name="Picture 8">
              <a:extLst>
                <a:ext uri="{FF2B5EF4-FFF2-40B4-BE49-F238E27FC236}">
                  <a16:creationId xmlns:a16="http://schemas.microsoft.com/office/drawing/2014/main" id="{C6CB9EAA-9C22-BB09-22B2-2ECE704C3C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52755" y="1482431"/>
              <a:ext cx="1323056" cy="744219"/>
            </a:xfrm>
            <a:prstGeom prst="rect">
              <a:avLst/>
            </a:prstGeom>
          </p:spPr>
        </p:pic>
        <p:pic>
          <p:nvPicPr>
            <p:cNvPr id="11" name="Picture 10">
              <a:extLst>
                <a:ext uri="{FF2B5EF4-FFF2-40B4-BE49-F238E27FC236}">
                  <a16:creationId xmlns:a16="http://schemas.microsoft.com/office/drawing/2014/main" id="{A5D54CAD-E6FE-674D-98DB-8227327771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52755" y="645498"/>
              <a:ext cx="1323056" cy="744219"/>
            </a:xfrm>
            <a:prstGeom prst="rect">
              <a:avLst/>
            </a:prstGeom>
          </p:spPr>
        </p:pic>
        <p:pic>
          <p:nvPicPr>
            <p:cNvPr id="12" name="Picture 11">
              <a:extLst>
                <a:ext uri="{FF2B5EF4-FFF2-40B4-BE49-F238E27FC236}">
                  <a16:creationId xmlns:a16="http://schemas.microsoft.com/office/drawing/2014/main" id="{EAFD7374-D565-C6BA-FA6C-2B9522D52C3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51803" y="666282"/>
              <a:ext cx="1323056" cy="744219"/>
            </a:xfrm>
            <a:prstGeom prst="rect">
              <a:avLst/>
            </a:prstGeom>
          </p:spPr>
        </p:pic>
        <p:pic>
          <p:nvPicPr>
            <p:cNvPr id="13" name="Picture 12">
              <a:extLst>
                <a:ext uri="{FF2B5EF4-FFF2-40B4-BE49-F238E27FC236}">
                  <a16:creationId xmlns:a16="http://schemas.microsoft.com/office/drawing/2014/main" id="{80533D1C-13EA-029A-B30F-DC10D7EB808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52755" y="4028158"/>
              <a:ext cx="1323056" cy="744219"/>
            </a:xfrm>
            <a:prstGeom prst="rect">
              <a:avLst/>
            </a:prstGeom>
          </p:spPr>
        </p:pic>
        <p:pic>
          <p:nvPicPr>
            <p:cNvPr id="14" name="Picture 13">
              <a:extLst>
                <a:ext uri="{FF2B5EF4-FFF2-40B4-BE49-F238E27FC236}">
                  <a16:creationId xmlns:a16="http://schemas.microsoft.com/office/drawing/2014/main" id="{1DC370DB-0A4A-7CD1-7B6E-FEA72F04DC2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51803" y="1482432"/>
              <a:ext cx="1323056" cy="744219"/>
            </a:xfrm>
            <a:prstGeom prst="rect">
              <a:avLst/>
            </a:prstGeom>
          </p:spPr>
        </p:pic>
        <p:pic>
          <p:nvPicPr>
            <p:cNvPr id="15" name="Picture 14">
              <a:extLst>
                <a:ext uri="{FF2B5EF4-FFF2-40B4-BE49-F238E27FC236}">
                  <a16:creationId xmlns:a16="http://schemas.microsoft.com/office/drawing/2014/main" id="{4D304EAB-B4A0-2F1E-744B-23B35F4A96E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73183" y="5687549"/>
              <a:ext cx="1323056" cy="744219"/>
            </a:xfrm>
            <a:prstGeom prst="rect">
              <a:avLst/>
            </a:prstGeom>
          </p:spPr>
        </p:pic>
        <p:pic>
          <p:nvPicPr>
            <p:cNvPr id="16" name="Picture 15">
              <a:extLst>
                <a:ext uri="{FF2B5EF4-FFF2-40B4-BE49-F238E27FC236}">
                  <a16:creationId xmlns:a16="http://schemas.microsoft.com/office/drawing/2014/main" id="{2DD96FA2-0532-13B7-C331-4885A4DE92D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52755" y="4885226"/>
              <a:ext cx="1323056" cy="744219"/>
            </a:xfrm>
            <a:prstGeom prst="rect">
              <a:avLst/>
            </a:prstGeom>
          </p:spPr>
        </p:pic>
        <p:pic>
          <p:nvPicPr>
            <p:cNvPr id="18" name="Picture 17">
              <a:extLst>
                <a:ext uri="{FF2B5EF4-FFF2-40B4-BE49-F238E27FC236}">
                  <a16:creationId xmlns:a16="http://schemas.microsoft.com/office/drawing/2014/main" id="{BFD6C164-C21F-4070-1669-DE4E5E136D3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51803" y="4045236"/>
              <a:ext cx="1323056" cy="744219"/>
            </a:xfrm>
            <a:prstGeom prst="rect">
              <a:avLst/>
            </a:prstGeom>
          </p:spPr>
        </p:pic>
        <p:pic>
          <p:nvPicPr>
            <p:cNvPr id="19" name="Picture 18">
              <a:extLst>
                <a:ext uri="{FF2B5EF4-FFF2-40B4-BE49-F238E27FC236}">
                  <a16:creationId xmlns:a16="http://schemas.microsoft.com/office/drawing/2014/main" id="{EAE42062-E544-CCDB-F925-E1993222B0D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370293" y="3192595"/>
              <a:ext cx="1323056" cy="744219"/>
            </a:xfrm>
            <a:prstGeom prst="rect">
              <a:avLst/>
            </a:prstGeom>
          </p:spPr>
        </p:pic>
        <p:pic>
          <p:nvPicPr>
            <p:cNvPr id="21" name="Picture 20">
              <a:extLst>
                <a:ext uri="{FF2B5EF4-FFF2-40B4-BE49-F238E27FC236}">
                  <a16:creationId xmlns:a16="http://schemas.microsoft.com/office/drawing/2014/main" id="{E4ABE5EF-66E8-E55D-DFFD-5975B8802DD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951803" y="3181064"/>
              <a:ext cx="1323056" cy="744219"/>
            </a:xfrm>
            <a:prstGeom prst="rect">
              <a:avLst/>
            </a:prstGeom>
          </p:spPr>
        </p:pic>
      </p:grpSp>
      <p:pic>
        <p:nvPicPr>
          <p:cNvPr id="24" name="Picture 23">
            <a:extLst>
              <a:ext uri="{FF2B5EF4-FFF2-40B4-BE49-F238E27FC236}">
                <a16:creationId xmlns:a16="http://schemas.microsoft.com/office/drawing/2014/main" id="{FCD6F715-D1C7-665C-6ADA-0761D32EA07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6767" y="1792256"/>
            <a:ext cx="3638143" cy="2383502"/>
          </a:xfrm>
          <a:prstGeom prst="rect">
            <a:avLst/>
          </a:prstGeom>
        </p:spPr>
      </p:pic>
    </p:spTree>
    <p:extLst>
      <p:ext uri="{BB962C8B-B14F-4D97-AF65-F5344CB8AC3E}">
        <p14:creationId xmlns:p14="http://schemas.microsoft.com/office/powerpoint/2010/main" val="571384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F62481-DED7-E2F9-0060-84E3EF78D17A}"/>
              </a:ext>
            </a:extLst>
          </p:cNvPr>
          <p:cNvSpPr>
            <a:spLocks noGrp="1"/>
          </p:cNvSpPr>
          <p:nvPr>
            <p:ph type="title"/>
          </p:nvPr>
        </p:nvSpPr>
        <p:spPr>
          <a:xfrm>
            <a:off x="0" y="588335"/>
            <a:ext cx="4816997" cy="2008193"/>
          </a:xfrm>
        </p:spPr>
        <p:txBody>
          <a:bodyPr vert="horz" lIns="91440" tIns="45720" rIns="91440" bIns="45720" rtlCol="0" anchor="t">
            <a:noAutofit/>
          </a:bodyPr>
          <a:lstStyle/>
          <a:p>
            <a:r>
              <a:rPr lang="en-US" b="1" dirty="0">
                <a:latin typeface="Batang"/>
                <a:ea typeface="Batang"/>
              </a:rPr>
              <a:t>Impact Journalism!</a:t>
            </a:r>
          </a:p>
        </p:txBody>
      </p:sp>
      <p:cxnSp>
        <p:nvCxnSpPr>
          <p:cNvPr id="23" name="Straight Connector 22">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88336"/>
            <a:ext cx="0" cy="5698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C8D7334-BF9B-AB3B-28CB-E6B279B643D8}"/>
              </a:ext>
            </a:extLst>
          </p:cNvPr>
          <p:cNvSpPr txBox="1"/>
          <p:nvPr/>
        </p:nvSpPr>
        <p:spPr>
          <a:xfrm>
            <a:off x="16844" y="1242415"/>
            <a:ext cx="4402751" cy="5139869"/>
          </a:xfrm>
          <a:prstGeom prst="rect">
            <a:avLst/>
          </a:prstGeom>
          <a:noFill/>
        </p:spPr>
        <p:txBody>
          <a:bodyPr wrap="square">
            <a:spAutoFit/>
          </a:bodyPr>
          <a:lstStyle/>
          <a:p>
            <a:pPr algn="just">
              <a:spcAft>
                <a:spcPts val="600"/>
              </a:spcAft>
              <a:buClr>
                <a:schemeClr val="accent1"/>
              </a:buClr>
            </a:pPr>
            <a:r>
              <a:rPr lang="en-US" sz="1400" dirty="0"/>
              <a:t>The channel has even set-up a Special Investigative Team to bring investigative journalism back and has recently launched sting operations in public interest to become the Real Voice of the Nation that truly reflects the issues of the people -</a:t>
            </a:r>
            <a:endParaRPr lang="en-US" sz="1600" dirty="0"/>
          </a:p>
          <a:p>
            <a:pPr algn="just">
              <a:spcAft>
                <a:spcPts val="600"/>
              </a:spcAft>
            </a:pPr>
            <a:endParaRPr lang="en-US" sz="1400" dirty="0"/>
          </a:p>
          <a:p>
            <a:pPr lvl="1" indent="-228600">
              <a:spcAft>
                <a:spcPts val="600"/>
              </a:spcAft>
              <a:buClr>
                <a:schemeClr val="accent1"/>
              </a:buClr>
              <a:buFont typeface="Arial" panose="020B0604020202020204" pitchFamily="34" charset="0"/>
              <a:buChar char="•"/>
            </a:pPr>
            <a:r>
              <a:rPr lang="en-US" sz="1200" dirty="0">
                <a:highlight>
                  <a:srgbClr val="FFFF00"/>
                </a:highlight>
              </a:rPr>
              <a:t>#OperationRaqtRanjit exposing the illegally operating slaughterhouses disturbing religious harmony </a:t>
            </a:r>
          </a:p>
          <a:p>
            <a:pPr lvl="1" indent="-228600">
              <a:spcAft>
                <a:spcPts val="600"/>
              </a:spcAft>
              <a:buClr>
                <a:schemeClr val="accent1"/>
              </a:buClr>
              <a:buFont typeface="Arial" panose="020B0604020202020204" pitchFamily="34" charset="0"/>
              <a:buChar char="•"/>
            </a:pPr>
            <a:r>
              <a:rPr lang="en-US" sz="1200" dirty="0">
                <a:highlight>
                  <a:srgbClr val="FFFF00"/>
                </a:highlight>
              </a:rPr>
              <a:t>#BarMeinKalaKarobar exposing the illegal dance bars operating in Delhi </a:t>
            </a:r>
          </a:p>
          <a:p>
            <a:pPr lvl="1" indent="-228600">
              <a:spcAft>
                <a:spcPts val="600"/>
              </a:spcAft>
              <a:buClr>
                <a:schemeClr val="accent1"/>
              </a:buClr>
              <a:buFont typeface="Arial" panose="020B0604020202020204" pitchFamily="34" charset="0"/>
              <a:buChar char="•"/>
            </a:pPr>
            <a:r>
              <a:rPr lang="en-US" sz="1200" dirty="0">
                <a:highlight>
                  <a:srgbClr val="FFFF00"/>
                </a:highlight>
              </a:rPr>
              <a:t>#OperationParkingKePocketmaar exposing the illegal Parking in Delhi NCR region </a:t>
            </a:r>
          </a:p>
          <a:p>
            <a:pPr lvl="1" indent="-228600">
              <a:spcAft>
                <a:spcPts val="600"/>
              </a:spcAft>
              <a:buClr>
                <a:schemeClr val="accent1"/>
              </a:buClr>
              <a:buFont typeface="Arial" panose="020B0604020202020204" pitchFamily="34" charset="0"/>
              <a:buChar char="•"/>
            </a:pPr>
            <a:r>
              <a:rPr lang="en-US" sz="1200" dirty="0">
                <a:highlight>
                  <a:srgbClr val="FFFF00"/>
                </a:highlight>
              </a:rPr>
              <a:t>#OperationSatya exposed corruption in Delhi Police by revealing wrongful job allocation on reserved seats </a:t>
            </a:r>
          </a:p>
          <a:p>
            <a:pPr lvl="1" indent="-228600">
              <a:spcAft>
                <a:spcPts val="600"/>
              </a:spcAft>
              <a:buClr>
                <a:schemeClr val="accent1"/>
              </a:buClr>
              <a:buFont typeface="Arial" panose="020B0604020202020204" pitchFamily="34" charset="0"/>
              <a:buChar char="•"/>
            </a:pPr>
            <a:r>
              <a:rPr lang="en-US" sz="1200" dirty="0">
                <a:highlight>
                  <a:srgbClr val="FFFF00"/>
                </a:highlight>
              </a:rPr>
              <a:t>#OperationPushpak exposed corruption in the DGCA</a:t>
            </a:r>
          </a:p>
          <a:p>
            <a:pPr lvl="1" indent="-228600">
              <a:spcAft>
                <a:spcPts val="600"/>
              </a:spcAft>
              <a:buClr>
                <a:schemeClr val="accent1"/>
              </a:buClr>
              <a:buFont typeface="Arial" panose="020B0604020202020204" pitchFamily="34" charset="0"/>
              <a:buChar char="•"/>
            </a:pPr>
            <a:r>
              <a:rPr lang="en-US" sz="1200" dirty="0">
                <a:highlight>
                  <a:srgbClr val="FFFF00"/>
                </a:highlight>
              </a:rPr>
              <a:t>#OperationYamraj exposed medical and insurance fraud that is going among leading private hospitals</a:t>
            </a:r>
          </a:p>
          <a:p>
            <a:pPr lvl="1" indent="-228600">
              <a:spcAft>
                <a:spcPts val="600"/>
              </a:spcAft>
              <a:buClr>
                <a:schemeClr val="accent1"/>
              </a:buClr>
              <a:buFont typeface="Arial" panose="020B0604020202020204" pitchFamily="34" charset="0"/>
              <a:buChar char="•"/>
            </a:pPr>
            <a:r>
              <a:rPr lang="en-US" sz="1200" dirty="0">
                <a:highlight>
                  <a:srgbClr val="FFFF00"/>
                </a:highlight>
              </a:rPr>
              <a:t>Investigative stories exposing the land scam in the Osho Ashram, Worsening Conditions of Jails in UP and Expose on Government hospitals using common syringe for children in districts of UP generated swift action from Government</a:t>
            </a:r>
          </a:p>
        </p:txBody>
      </p:sp>
      <p:pic>
        <p:nvPicPr>
          <p:cNvPr id="3" name="Picture 2" descr="A screen shot of a movie&#10;&#10;Description automatically generated">
            <a:extLst>
              <a:ext uri="{FF2B5EF4-FFF2-40B4-BE49-F238E27FC236}">
                <a16:creationId xmlns:a16="http://schemas.microsoft.com/office/drawing/2014/main" id="{B4D4B57E-1BA2-266F-01B0-D3516B6EAB2C}"/>
              </a:ext>
            </a:extLst>
          </p:cNvPr>
          <p:cNvPicPr>
            <a:picLocks noChangeAspect="1"/>
          </p:cNvPicPr>
          <p:nvPr/>
        </p:nvPicPr>
        <p:blipFill rotWithShape="1">
          <a:blip r:embed="rId2"/>
          <a:srcRect l="2591" r="-1" b="-1"/>
          <a:stretch/>
        </p:blipFill>
        <p:spPr>
          <a:xfrm>
            <a:off x="6075681" y="628902"/>
            <a:ext cx="4724400" cy="2728151"/>
          </a:xfrm>
          <a:prstGeom prst="rect">
            <a:avLst/>
          </a:prstGeom>
        </p:spPr>
      </p:pic>
      <p:pic>
        <p:nvPicPr>
          <p:cNvPr id="4" name="Picture 3" descr="A collage of posters&#10;&#10;Description automatically generated">
            <a:extLst>
              <a:ext uri="{FF2B5EF4-FFF2-40B4-BE49-F238E27FC236}">
                <a16:creationId xmlns:a16="http://schemas.microsoft.com/office/drawing/2014/main" id="{8DDE319D-9AAC-5B23-8EFA-BCB1ADDA7F79}"/>
              </a:ext>
            </a:extLst>
          </p:cNvPr>
          <p:cNvPicPr>
            <a:picLocks noChangeAspect="1"/>
          </p:cNvPicPr>
          <p:nvPr/>
        </p:nvPicPr>
        <p:blipFill rotWithShape="1">
          <a:blip r:embed="rId3"/>
          <a:srcRect r="3022" b="-2"/>
          <a:stretch/>
        </p:blipFill>
        <p:spPr>
          <a:xfrm>
            <a:off x="6072632" y="3473075"/>
            <a:ext cx="4724400" cy="2728151"/>
          </a:xfrm>
          <a:prstGeom prst="rect">
            <a:avLst/>
          </a:prstGeom>
        </p:spPr>
      </p:pic>
    </p:spTree>
    <p:extLst>
      <p:ext uri="{BB962C8B-B14F-4D97-AF65-F5344CB8AC3E}">
        <p14:creationId xmlns:p14="http://schemas.microsoft.com/office/powerpoint/2010/main" val="4243165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A240FCEE-B6E2-46D0-9BB0-F45F79545E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BD2FB83-3783-4477-80B5-DA5BF10BAF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3EA203-71D5-49C0-9626-FFA8E46787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7D2EF33D-68BD-428C-B26E-2F4962407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3" y="-12879"/>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0F0938-7CA5-B75E-A23E-70154576CF5D}"/>
              </a:ext>
            </a:extLst>
          </p:cNvPr>
          <p:cNvSpPr>
            <a:spLocks noGrp="1"/>
          </p:cNvSpPr>
          <p:nvPr>
            <p:ph type="title"/>
          </p:nvPr>
        </p:nvSpPr>
        <p:spPr>
          <a:xfrm>
            <a:off x="521208" y="822960"/>
            <a:ext cx="3474485" cy="3727071"/>
          </a:xfrm>
        </p:spPr>
        <p:txBody>
          <a:bodyPr vert="horz" lIns="91440" tIns="45720" rIns="91440" bIns="45720" rtlCol="0" anchor="t">
            <a:normAutofit/>
          </a:bodyPr>
          <a:lstStyle/>
          <a:p>
            <a:r>
              <a:rPr lang="en-US" sz="4100"/>
              <a:t>State-of-the-Art Infrastructure</a:t>
            </a:r>
          </a:p>
        </p:txBody>
      </p:sp>
      <p:cxnSp>
        <p:nvCxnSpPr>
          <p:cNvPr id="41" name="Straight Connector 40">
            <a:extLst>
              <a:ext uri="{FF2B5EF4-FFF2-40B4-BE49-F238E27FC236}">
                <a16:creationId xmlns:a16="http://schemas.microsoft.com/office/drawing/2014/main" id="{BB0822C5-45F8-48C5-867F-0DE8538684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6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91E38C7-3164-416B-A453-D3B6F612D3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175"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10">
            <a:extLst>
              <a:ext uri="{FF2B5EF4-FFF2-40B4-BE49-F238E27FC236}">
                <a16:creationId xmlns:a16="http://schemas.microsoft.com/office/drawing/2014/main" id="{914BB23F-E72B-7CC3-D3B7-C6C2A7D9830E}"/>
              </a:ext>
            </a:extLst>
          </p:cNvPr>
          <p:cNvPicPr>
            <a:picLocks noChangeAspect="1"/>
          </p:cNvPicPr>
          <p:nvPr/>
        </p:nvPicPr>
        <p:blipFill rotWithShape="1">
          <a:blip r:embed="rId2"/>
          <a:srcRect l="17017" r="14150"/>
          <a:stretch/>
        </p:blipFill>
        <p:spPr>
          <a:xfrm>
            <a:off x="4689737" y="851205"/>
            <a:ext cx="2727455" cy="2426975"/>
          </a:xfrm>
          <a:prstGeom prst="rect">
            <a:avLst/>
          </a:prstGeom>
        </p:spPr>
      </p:pic>
      <p:pic>
        <p:nvPicPr>
          <p:cNvPr id="9" name="Picture 9" descr="A picture containing text, indoor, desk, shelf&#10;&#10;Description automatically generated">
            <a:extLst>
              <a:ext uri="{FF2B5EF4-FFF2-40B4-BE49-F238E27FC236}">
                <a16:creationId xmlns:a16="http://schemas.microsoft.com/office/drawing/2014/main" id="{480927A1-77A3-1645-48FA-857861E7B1EC}"/>
              </a:ext>
            </a:extLst>
          </p:cNvPr>
          <p:cNvPicPr>
            <a:picLocks noChangeAspect="1"/>
          </p:cNvPicPr>
          <p:nvPr/>
        </p:nvPicPr>
        <p:blipFill rotWithShape="1">
          <a:blip r:embed="rId3"/>
          <a:srcRect l="12248" r="19783" b="-2"/>
          <a:stretch/>
        </p:blipFill>
        <p:spPr>
          <a:xfrm>
            <a:off x="4689737" y="3554063"/>
            <a:ext cx="2727455" cy="2417749"/>
          </a:xfrm>
          <a:prstGeom prst="rect">
            <a:avLst/>
          </a:prstGeom>
        </p:spPr>
      </p:pic>
      <p:pic>
        <p:nvPicPr>
          <p:cNvPr id="23" name="Picture 24">
            <a:extLst>
              <a:ext uri="{FF2B5EF4-FFF2-40B4-BE49-F238E27FC236}">
                <a16:creationId xmlns:a16="http://schemas.microsoft.com/office/drawing/2014/main" id="{8E11E909-73C7-A2B8-A793-7EE9CB77E2CD}"/>
              </a:ext>
            </a:extLst>
          </p:cNvPr>
          <p:cNvPicPr>
            <a:picLocks noChangeAspect="1"/>
          </p:cNvPicPr>
          <p:nvPr/>
        </p:nvPicPr>
        <p:blipFill rotWithShape="1">
          <a:blip r:embed="rId4"/>
          <a:srcRect l="17127" r="9158" b="4"/>
          <a:stretch/>
        </p:blipFill>
        <p:spPr>
          <a:xfrm>
            <a:off x="7702000" y="851203"/>
            <a:ext cx="3917203" cy="5154386"/>
          </a:xfrm>
          <a:prstGeom prst="rect">
            <a:avLst/>
          </a:prstGeom>
        </p:spPr>
      </p:pic>
      <p:cxnSp>
        <p:nvCxnSpPr>
          <p:cNvPr id="45" name="Straight Connector 44">
            <a:extLst>
              <a:ext uri="{FF2B5EF4-FFF2-40B4-BE49-F238E27FC236}">
                <a16:creationId xmlns:a16="http://schemas.microsoft.com/office/drawing/2014/main" id="{EC3B131B-2BD8-4155-8C64-85668842E2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4291" y="6287701"/>
            <a:ext cx="110234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FAFCBDB-F336-C829-4EFB-E399222DDC7A}"/>
              </a:ext>
            </a:extLst>
          </p:cNvPr>
          <p:cNvSpPr txBox="1"/>
          <p:nvPr/>
        </p:nvSpPr>
        <p:spPr>
          <a:xfrm>
            <a:off x="572814" y="2705795"/>
            <a:ext cx="357977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solidFill>
                  <a:schemeClr val="tx2"/>
                </a:solidFill>
              </a:rPr>
              <a:t>Over 50,000 sq feet of Office Space including News Studios, Croma Sets, Newsrooms, Cameras and Latest Broadcast Technology</a:t>
            </a:r>
          </a:p>
        </p:txBody>
      </p:sp>
      <p:pic>
        <p:nvPicPr>
          <p:cNvPr id="40" name="Picture 41" descr="A picture containing text, indoor, shelf&#10;&#10;Description automatically generated">
            <a:extLst>
              <a:ext uri="{FF2B5EF4-FFF2-40B4-BE49-F238E27FC236}">
                <a16:creationId xmlns:a16="http://schemas.microsoft.com/office/drawing/2014/main" id="{6ABA4E88-B47C-C231-0E71-8F407E375993}"/>
              </a:ext>
            </a:extLst>
          </p:cNvPr>
          <p:cNvPicPr>
            <a:picLocks noChangeAspect="1"/>
          </p:cNvPicPr>
          <p:nvPr/>
        </p:nvPicPr>
        <p:blipFill>
          <a:blip r:embed="rId5"/>
          <a:stretch>
            <a:fillRect/>
          </a:stretch>
        </p:blipFill>
        <p:spPr>
          <a:xfrm>
            <a:off x="704193" y="4206406"/>
            <a:ext cx="1455683" cy="980807"/>
          </a:xfrm>
          <a:prstGeom prst="rect">
            <a:avLst/>
          </a:prstGeom>
        </p:spPr>
      </p:pic>
      <p:pic>
        <p:nvPicPr>
          <p:cNvPr id="42" name="Picture 43" descr="A picture containing indoor, tripod&#10;&#10;Description automatically generated">
            <a:extLst>
              <a:ext uri="{FF2B5EF4-FFF2-40B4-BE49-F238E27FC236}">
                <a16:creationId xmlns:a16="http://schemas.microsoft.com/office/drawing/2014/main" id="{96651D17-3F0A-27D3-961E-09861B7C8CAA}"/>
              </a:ext>
            </a:extLst>
          </p:cNvPr>
          <p:cNvPicPr>
            <a:picLocks noChangeAspect="1"/>
          </p:cNvPicPr>
          <p:nvPr/>
        </p:nvPicPr>
        <p:blipFill>
          <a:blip r:embed="rId6"/>
          <a:stretch>
            <a:fillRect/>
          </a:stretch>
        </p:blipFill>
        <p:spPr>
          <a:xfrm>
            <a:off x="704192" y="5185720"/>
            <a:ext cx="1455682" cy="1032283"/>
          </a:xfrm>
          <a:prstGeom prst="rect">
            <a:avLst/>
          </a:prstGeom>
        </p:spPr>
      </p:pic>
      <p:pic>
        <p:nvPicPr>
          <p:cNvPr id="44" name="Picture 45" descr="A picture containing text, red&#10;&#10;Description automatically generated">
            <a:extLst>
              <a:ext uri="{FF2B5EF4-FFF2-40B4-BE49-F238E27FC236}">
                <a16:creationId xmlns:a16="http://schemas.microsoft.com/office/drawing/2014/main" id="{D2C06B01-843D-26CC-3FA7-DC545C47CC29}"/>
              </a:ext>
            </a:extLst>
          </p:cNvPr>
          <p:cNvPicPr>
            <a:picLocks noChangeAspect="1"/>
          </p:cNvPicPr>
          <p:nvPr/>
        </p:nvPicPr>
        <p:blipFill>
          <a:blip r:embed="rId7"/>
          <a:stretch>
            <a:fillRect/>
          </a:stretch>
        </p:blipFill>
        <p:spPr>
          <a:xfrm>
            <a:off x="2464677" y="4212414"/>
            <a:ext cx="1389993" cy="981932"/>
          </a:xfrm>
          <a:prstGeom prst="rect">
            <a:avLst/>
          </a:prstGeom>
        </p:spPr>
      </p:pic>
      <p:pic>
        <p:nvPicPr>
          <p:cNvPr id="46" name="Picture 46">
            <a:extLst>
              <a:ext uri="{FF2B5EF4-FFF2-40B4-BE49-F238E27FC236}">
                <a16:creationId xmlns:a16="http://schemas.microsoft.com/office/drawing/2014/main" id="{C483ED0B-AD0D-856F-356E-A82FF4A5A3D9}"/>
              </a:ext>
            </a:extLst>
          </p:cNvPr>
          <p:cNvPicPr>
            <a:picLocks noChangeAspect="1"/>
          </p:cNvPicPr>
          <p:nvPr/>
        </p:nvPicPr>
        <p:blipFill rotWithShape="1">
          <a:blip r:embed="rId8"/>
          <a:srcRect t="508" r="12579" b="16470"/>
          <a:stretch/>
        </p:blipFill>
        <p:spPr>
          <a:xfrm>
            <a:off x="2464676" y="5181452"/>
            <a:ext cx="1385947" cy="1022255"/>
          </a:xfrm>
          <a:prstGeom prst="rect">
            <a:avLst/>
          </a:prstGeom>
        </p:spPr>
      </p:pic>
    </p:spTree>
    <p:extLst>
      <p:ext uri="{BB962C8B-B14F-4D97-AF65-F5344CB8AC3E}">
        <p14:creationId xmlns:p14="http://schemas.microsoft.com/office/powerpoint/2010/main" val="1793852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BAF395E-7D52-496C-ACDD-468AEC1A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F62481-DED7-E2F9-0060-84E3EF78D17A}"/>
              </a:ext>
            </a:extLst>
          </p:cNvPr>
          <p:cNvSpPr>
            <a:spLocks noGrp="1"/>
          </p:cNvSpPr>
          <p:nvPr>
            <p:ph type="title"/>
          </p:nvPr>
        </p:nvSpPr>
        <p:spPr>
          <a:xfrm>
            <a:off x="547483" y="786384"/>
            <a:ext cx="3811365" cy="2008193"/>
          </a:xfrm>
        </p:spPr>
        <p:txBody>
          <a:bodyPr vert="horz" lIns="91440" tIns="45720" rIns="91440" bIns="45720" rtlCol="0" anchor="t">
            <a:noAutofit/>
          </a:bodyPr>
          <a:lstStyle/>
          <a:p>
            <a:r>
              <a:rPr lang="en-US" b="1" dirty="0">
                <a:latin typeface="Batang"/>
                <a:ea typeface="Batang"/>
              </a:rPr>
              <a:t>Biggest Launch Campaign of a News Channel!</a:t>
            </a:r>
          </a:p>
        </p:txBody>
      </p:sp>
      <p:cxnSp>
        <p:nvCxnSpPr>
          <p:cNvPr id="23" name="Straight Connector 22">
            <a:extLst>
              <a:ext uri="{FF2B5EF4-FFF2-40B4-BE49-F238E27FC236}">
                <a16:creationId xmlns:a16="http://schemas.microsoft.com/office/drawing/2014/main" id="{56BAADB1-054E-4A82-8D07-643BD1F43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602" y="576201"/>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B3B780-B088-FD21-7BE1-CC776049EEC5}"/>
              </a:ext>
            </a:extLst>
          </p:cNvPr>
          <p:cNvSpPr>
            <a:spLocks noGrp="1"/>
          </p:cNvSpPr>
          <p:nvPr>
            <p:ph idx="1"/>
          </p:nvPr>
        </p:nvSpPr>
        <p:spPr>
          <a:xfrm>
            <a:off x="472464" y="3215140"/>
            <a:ext cx="3961402" cy="2856476"/>
          </a:xfrm>
        </p:spPr>
        <p:txBody>
          <a:bodyPr vert="horz" lIns="91440" tIns="45720" rIns="91440" bIns="45720" rtlCol="0" anchor="b">
            <a:noAutofit/>
          </a:bodyPr>
          <a:lstStyle/>
          <a:p>
            <a:pPr>
              <a:lnSpc>
                <a:spcPct val="110000"/>
              </a:lnSpc>
            </a:pPr>
            <a:r>
              <a:rPr lang="en-US" sz="1600" dirty="0">
                <a:ea typeface="+mn-lt"/>
                <a:cs typeface="+mn-lt"/>
              </a:rPr>
              <a:t>60,000+ OUTDOOR HOARDINGS ACROSS INDIA</a:t>
            </a:r>
            <a:endParaRPr lang="en-US" sz="1600" dirty="0"/>
          </a:p>
          <a:p>
            <a:pPr>
              <a:lnSpc>
                <a:spcPct val="110000"/>
              </a:lnSpc>
            </a:pPr>
            <a:r>
              <a:rPr lang="en-US" sz="1600" dirty="0">
                <a:ea typeface="+mn-lt"/>
                <a:cs typeface="+mn-lt"/>
              </a:rPr>
              <a:t>FULL PAGE FRONT JACKET ADS - </a:t>
            </a:r>
            <a:endParaRPr lang="en-US" sz="1600" dirty="0"/>
          </a:p>
          <a:p>
            <a:pPr lvl="1">
              <a:lnSpc>
                <a:spcPct val="110000"/>
              </a:lnSpc>
            </a:pPr>
            <a:r>
              <a:rPr lang="en-US" sz="1600" dirty="0">
                <a:ea typeface="+mn-lt"/>
                <a:cs typeface="+mn-lt"/>
              </a:rPr>
              <a:t>HINDUSTAN TIMES</a:t>
            </a:r>
            <a:endParaRPr lang="en-US" sz="1600" dirty="0"/>
          </a:p>
          <a:p>
            <a:pPr lvl="1">
              <a:lnSpc>
                <a:spcPct val="110000"/>
              </a:lnSpc>
            </a:pPr>
            <a:r>
              <a:rPr lang="en-US" sz="1600" dirty="0">
                <a:ea typeface="+mn-lt"/>
                <a:cs typeface="+mn-lt"/>
              </a:rPr>
              <a:t>HINDUSTAN HINDI</a:t>
            </a:r>
            <a:endParaRPr lang="en-US" sz="1600" dirty="0"/>
          </a:p>
          <a:p>
            <a:pPr lvl="1">
              <a:lnSpc>
                <a:spcPct val="110000"/>
              </a:lnSpc>
            </a:pPr>
            <a:r>
              <a:rPr lang="en-US" sz="1600" dirty="0">
                <a:ea typeface="+mn-lt"/>
                <a:cs typeface="+mn-lt"/>
              </a:rPr>
              <a:t>DAINIK JAGRAN</a:t>
            </a:r>
            <a:endParaRPr lang="en-US" sz="1600" dirty="0"/>
          </a:p>
          <a:p>
            <a:pPr lvl="1">
              <a:lnSpc>
                <a:spcPct val="110000"/>
              </a:lnSpc>
            </a:pPr>
            <a:r>
              <a:rPr lang="en-US" sz="1600" dirty="0">
                <a:ea typeface="+mn-lt"/>
                <a:cs typeface="+mn-lt"/>
              </a:rPr>
              <a:t>HALF PAGE AD IN TIMES OF INDIA</a:t>
            </a:r>
          </a:p>
          <a:p>
            <a:pPr>
              <a:lnSpc>
                <a:spcPct val="110000"/>
              </a:lnSpc>
            </a:pPr>
            <a:r>
              <a:rPr lang="en-US" sz="1600" dirty="0">
                <a:ea typeface="+mn-lt"/>
                <a:cs typeface="+mn-lt"/>
              </a:rPr>
              <a:t>DIGITAL CAMPAIGN ON HT, LIVE MINT, LIVE HINDUSTAN WEBSITES</a:t>
            </a:r>
            <a:endParaRPr lang="en-US" sz="1600" dirty="0"/>
          </a:p>
        </p:txBody>
      </p:sp>
      <p:cxnSp>
        <p:nvCxnSpPr>
          <p:cNvPr id="25" name="Straight Connector 24">
            <a:extLst>
              <a:ext uri="{FF2B5EF4-FFF2-40B4-BE49-F238E27FC236}">
                <a16:creationId xmlns:a16="http://schemas.microsoft.com/office/drawing/2014/main" id="{B3121654-FB13-441C-AB60-76710D91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88336"/>
            <a:ext cx="0" cy="5698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58D2D3E-B980-4D6F-BBFB-DF7A3A9472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125EF8C-266F-5AE3-D949-C1CE5A60F8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7766" y="1152403"/>
            <a:ext cx="6936751" cy="4544560"/>
          </a:xfrm>
          <a:prstGeom prst="rect">
            <a:avLst/>
          </a:prstGeom>
        </p:spPr>
      </p:pic>
    </p:spTree>
    <p:extLst>
      <p:ext uri="{BB962C8B-B14F-4D97-AF65-F5344CB8AC3E}">
        <p14:creationId xmlns:p14="http://schemas.microsoft.com/office/powerpoint/2010/main" val="784451920"/>
      </p:ext>
    </p:extLst>
  </p:cSld>
  <p:clrMapOvr>
    <a:masterClrMapping/>
  </p:clrMapOvr>
</p:sld>
</file>

<file path=ppt/theme/theme1.xml><?xml version="1.0" encoding="utf-8"?>
<a:theme xmlns:a="http://schemas.openxmlformats.org/drawingml/2006/main" name="AlignmentVTI">
  <a:themeElements>
    <a:clrScheme name="AnalogousFromRegularSeedRightStep">
      <a:dk1>
        <a:srgbClr val="000000"/>
      </a:dk1>
      <a:lt1>
        <a:srgbClr val="FFFFFF"/>
      </a:lt1>
      <a:dk2>
        <a:srgbClr val="1B2830"/>
      </a:dk2>
      <a:lt2>
        <a:srgbClr val="F3F0F0"/>
      </a:lt2>
      <a:accent1>
        <a:srgbClr val="2BB3B0"/>
      </a:accent1>
      <a:accent2>
        <a:srgbClr val="2388C9"/>
      </a:accent2>
      <a:accent3>
        <a:srgbClr val="3555DB"/>
      </a:accent3>
      <a:accent4>
        <a:srgbClr val="5735CE"/>
      </a:accent4>
      <a:accent5>
        <a:srgbClr val="9F35DB"/>
      </a:accent5>
      <a:accent6>
        <a:srgbClr val="C923C0"/>
      </a:accent6>
      <a:hlink>
        <a:srgbClr val="BF3F43"/>
      </a:hlink>
      <a:folHlink>
        <a:srgbClr val="7F7F7F"/>
      </a:folHlink>
    </a:clrScheme>
    <a:fontScheme name="Custom 1">
      <a:majorFont>
        <a:latin typeface="Bata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ignmentVTI" id="{606D7720-FAA0-4ADC-B967-3239DA8ECA1A}" vid="{10074623-6FCC-4A3C-AAA5-58644BD8FF19}"/>
    </a:ext>
  </a:extLst>
</a:theme>
</file>

<file path=docProps/app.xml><?xml version="1.0" encoding="utf-8"?>
<Properties xmlns="http://schemas.openxmlformats.org/officeDocument/2006/extended-properties" xmlns:vt="http://schemas.openxmlformats.org/officeDocument/2006/docPropsVTypes">
  <Template>office theme</Template>
  <TotalTime>149</TotalTime>
  <Words>1295</Words>
  <Application>Microsoft Office PowerPoint</Application>
  <PresentationFormat>Widescreen</PresentationFormat>
  <Paragraphs>131</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Batang</vt:lpstr>
      <vt:lpstr>Arial</vt:lpstr>
      <vt:lpstr>Avenir Next LT Pro</vt:lpstr>
      <vt:lpstr>Avenir Next LT Pro Light</vt:lpstr>
      <vt:lpstr>EYInterstate Light</vt:lpstr>
      <vt:lpstr>Wingdings</vt:lpstr>
      <vt:lpstr>AlignmentVTI</vt:lpstr>
      <vt:lpstr>Breaking away from the cacophony of news channels,   Bharat Express is launched with paramount ethos of journalism – Satya, Sahas and Samarpan!</vt:lpstr>
      <vt:lpstr>The Man with a Mission!</vt:lpstr>
      <vt:lpstr>Awards &amp; Accolades</vt:lpstr>
      <vt:lpstr>Core Team - The News Leaders!</vt:lpstr>
      <vt:lpstr>Core Team - The News Leaders!</vt:lpstr>
      <vt:lpstr>Bringing NEWS Back!  Presenting News as-it-is  Unbiased News, Not Opinions, Without Taking Sides.</vt:lpstr>
      <vt:lpstr>Impact Journalism!</vt:lpstr>
      <vt:lpstr>State-of-the-Art Infrastructure</vt:lpstr>
      <vt:lpstr>Biggest Launch Campaign of a News Channel!</vt:lpstr>
      <vt:lpstr>GRAND LAUNCH PARTY</vt:lpstr>
      <vt:lpstr>Well wishes from Union Ministers, Chief Ministers and Senior Political Leaders for the Launch!</vt:lpstr>
      <vt:lpstr>Election Coverage on Bharat Express</vt:lpstr>
      <vt:lpstr>Assembly Elections in the Key States of Rajasthan, MP &amp; Chhattisgarh, have set the stage for the General Elections in 2024</vt:lpstr>
      <vt:lpstr>Bharat Express launched a Mega Coverage of the Elections</vt:lpstr>
      <vt:lpstr>Channel Distribution Pan India Presence on Leading DTH, MSO's &amp; Local Cable Networks</vt:lpstr>
      <vt:lpstr>Thanks to all the Partners for choosing us!</vt:lpstr>
      <vt:lpstr>Let's Join Hands!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Nishant Mishra</cp:lastModifiedBy>
  <cp:revision>1566</cp:revision>
  <dcterms:created xsi:type="dcterms:W3CDTF">2023-02-12T10:01:33Z</dcterms:created>
  <dcterms:modified xsi:type="dcterms:W3CDTF">2023-12-06T08:35:05Z</dcterms:modified>
</cp:coreProperties>
</file>